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9" r:id="rId3"/>
    <p:sldId id="259" r:id="rId4"/>
    <p:sldId id="258" r:id="rId5"/>
    <p:sldId id="273" r:id="rId6"/>
    <p:sldId id="262" r:id="rId7"/>
    <p:sldId id="263" r:id="rId8"/>
    <p:sldId id="274" r:id="rId9"/>
    <p:sldId id="264"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p:cViewPr varScale="1">
        <p:scale>
          <a:sx n="74" d="100"/>
          <a:sy n="74" d="100"/>
        </p:scale>
        <p:origin x="474"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2/24/2017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2/24/2017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29127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183888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2/24/2017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2/24/2017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2/24/2017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2/24/2017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2/24/2017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2/24/2017</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2/24/2017</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2/24/2017</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2/24/2017</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2/24/2017</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2/24/2017</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18.jp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r>
              <a:rPr lang="en-US" dirty="0" smtClean="0"/>
              <a:t>olcanoes</a:t>
            </a:r>
            <a:endParaRPr lang="en-US" dirty="0"/>
          </a:p>
        </p:txBody>
      </p:sp>
      <p:sp>
        <p:nvSpPr>
          <p:cNvPr id="3" name="Subtitle 2"/>
          <p:cNvSpPr>
            <a:spLocks noGrp="1"/>
          </p:cNvSpPr>
          <p:nvPr>
            <p:ph type="subTitle" idx="1"/>
          </p:nvPr>
        </p:nvSpPr>
        <p:spPr/>
        <p:txBody>
          <a:bodyPr/>
          <a:lstStyle/>
          <a:p>
            <a:r>
              <a:rPr lang="en-US" dirty="0" smtClean="0">
                <a:solidFill>
                  <a:schemeClr val="tx1">
                    <a:lumMod val="50000"/>
                  </a:schemeClr>
                </a:solidFill>
              </a:rPr>
              <a:t>By Abbie </a:t>
            </a:r>
            <a:r>
              <a:rPr lang="en-US" dirty="0">
                <a:solidFill>
                  <a:schemeClr val="tx1">
                    <a:lumMod val="50000"/>
                  </a:schemeClr>
                </a:solidFill>
              </a:rPr>
              <a:t>R</a:t>
            </a:r>
            <a:r>
              <a:rPr lang="en-US" dirty="0" smtClean="0">
                <a:solidFill>
                  <a:schemeClr val="tx1">
                    <a:lumMod val="50000"/>
                  </a:schemeClr>
                </a:solidFill>
              </a:rPr>
              <a:t>oecker</a:t>
            </a:r>
            <a:endParaRPr lang="en-US" dirty="0">
              <a:solidFill>
                <a:schemeClr val="tx1">
                  <a:lumMod val="50000"/>
                </a:schemeClr>
              </a:solidFill>
            </a:endParaRPr>
          </a:p>
        </p:txBody>
      </p:sp>
    </p:spTree>
    <p:custDataLst>
      <p:tags r:id="rId1"/>
    </p:custDataLst>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slow" p14:dur="3900" advTm="6989">
        <p14:glitter pattern="hexagon"/>
      </p:transition>
    </mc:Choice>
    <mc:Fallback xmlns="">
      <p:transition spd="slow" advTm="69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p:txBody>
          <a:bodyPr/>
          <a:lstStyle/>
          <a:p>
            <a:r>
              <a:rPr lang="en-US" dirty="0" smtClean="0"/>
              <a:t>Introduction</a:t>
            </a:r>
            <a:endParaRPr lang="en-US" dirty="0"/>
          </a:p>
          <a:p>
            <a:r>
              <a:rPr lang="en-US" dirty="0" smtClean="0"/>
              <a:t>What is a volcano?</a:t>
            </a:r>
            <a:endParaRPr lang="en-US" dirty="0"/>
          </a:p>
          <a:p>
            <a:r>
              <a:rPr lang="en-US" dirty="0" smtClean="0"/>
              <a:t>What causes an eruption?</a:t>
            </a:r>
          </a:p>
          <a:p>
            <a:r>
              <a:rPr lang="en-US" dirty="0" smtClean="0"/>
              <a:t>All about </a:t>
            </a:r>
            <a:r>
              <a:rPr lang="en-US" dirty="0"/>
              <a:t>S</a:t>
            </a:r>
            <a:r>
              <a:rPr lang="en-US" dirty="0" smtClean="0"/>
              <a:t>anta Maria</a:t>
            </a:r>
          </a:p>
          <a:p>
            <a:r>
              <a:rPr lang="en-US" dirty="0" smtClean="0"/>
              <a:t>How to help</a:t>
            </a:r>
          </a:p>
          <a:p>
            <a:r>
              <a:rPr lang="en-US" dirty="0" smtClean="0"/>
              <a:t>Closing</a:t>
            </a:r>
          </a:p>
          <a:p>
            <a:r>
              <a:rPr lang="en-US" dirty="0" smtClean="0"/>
              <a:t>The End </a:t>
            </a:r>
          </a:p>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856" y="1131332"/>
            <a:ext cx="5181600" cy="3886200"/>
          </a:xfrm>
          <a:prstGeom prst="rect">
            <a:avLst/>
          </a:prstGeom>
        </p:spPr>
      </p:pic>
      <p:sp>
        <p:nvSpPr>
          <p:cNvPr id="5" name="Rectangle 4"/>
          <p:cNvSpPr/>
          <p:nvPr/>
        </p:nvSpPr>
        <p:spPr>
          <a:xfrm>
            <a:off x="303212" y="909935"/>
            <a:ext cx="5724644"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Paragraph names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Down Arrow Callout 6"/>
          <p:cNvSpPr/>
          <p:nvPr/>
        </p:nvSpPr>
        <p:spPr>
          <a:xfrm>
            <a:off x="6458801" y="204053"/>
            <a:ext cx="1523998"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ring of fire!</a:t>
            </a:r>
            <a:endParaRPr lang="en-US" dirty="0"/>
          </a:p>
        </p:txBody>
      </p:sp>
    </p:spTree>
    <p:custDataLst>
      <p:tags r:id="rId1"/>
    </p:custDataLst>
    <p:extLst>
      <p:ext uri="{BB962C8B-B14F-4D97-AF65-F5344CB8AC3E}">
        <p14:creationId xmlns:p14="http://schemas.microsoft.com/office/powerpoint/2010/main" val="412428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6050">
        <p15:prstTrans prst="origami"/>
      </p:transition>
    </mc:Choice>
    <mc:Fallback xmlns="">
      <p:transition spd="slow" advTm="26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wipe(down)">
                                      <p:cBhvr>
                                        <p:cTn id="43" dur="580">
                                          <p:stCondLst>
                                            <p:cond delay="0"/>
                                          </p:stCondLst>
                                        </p:cTn>
                                        <p:tgtEl>
                                          <p:spTgt spid="14">
                                            <p:txEl>
                                              <p:pRg st="2" end="2"/>
                                            </p:txEl>
                                          </p:spTgt>
                                        </p:tgtEl>
                                      </p:cBhvr>
                                    </p:animEffect>
                                    <p:anim calcmode="lin" valueType="num">
                                      <p:cBhvr>
                                        <p:cTn id="4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2" end="2"/>
                                            </p:txEl>
                                          </p:spTgt>
                                        </p:tgtEl>
                                      </p:cBhvr>
                                      <p:to x="100000" y="60000"/>
                                    </p:animScale>
                                    <p:animScale>
                                      <p:cBhvr>
                                        <p:cTn id="50" dur="166" decel="50000">
                                          <p:stCondLst>
                                            <p:cond delay="676"/>
                                          </p:stCondLst>
                                        </p:cTn>
                                        <p:tgtEl>
                                          <p:spTgt spid="14">
                                            <p:txEl>
                                              <p:pRg st="2" end="2"/>
                                            </p:txEl>
                                          </p:spTgt>
                                        </p:tgtEl>
                                      </p:cBhvr>
                                      <p:to x="100000" y="100000"/>
                                    </p:animScale>
                                    <p:animScale>
                                      <p:cBhvr>
                                        <p:cTn id="51" dur="26">
                                          <p:stCondLst>
                                            <p:cond delay="1312"/>
                                          </p:stCondLst>
                                        </p:cTn>
                                        <p:tgtEl>
                                          <p:spTgt spid="14">
                                            <p:txEl>
                                              <p:pRg st="2" end="2"/>
                                            </p:txEl>
                                          </p:spTgt>
                                        </p:tgtEl>
                                      </p:cBhvr>
                                      <p:to x="100000" y="80000"/>
                                    </p:animScale>
                                    <p:animScale>
                                      <p:cBhvr>
                                        <p:cTn id="52" dur="166" decel="50000">
                                          <p:stCondLst>
                                            <p:cond delay="1338"/>
                                          </p:stCondLst>
                                        </p:cTn>
                                        <p:tgtEl>
                                          <p:spTgt spid="14">
                                            <p:txEl>
                                              <p:pRg st="2" end="2"/>
                                            </p:txEl>
                                          </p:spTgt>
                                        </p:tgtEl>
                                      </p:cBhvr>
                                      <p:to x="100000" y="100000"/>
                                    </p:animScale>
                                    <p:animScale>
                                      <p:cBhvr>
                                        <p:cTn id="53" dur="26">
                                          <p:stCondLst>
                                            <p:cond delay="1642"/>
                                          </p:stCondLst>
                                        </p:cTn>
                                        <p:tgtEl>
                                          <p:spTgt spid="14">
                                            <p:txEl>
                                              <p:pRg st="2" end="2"/>
                                            </p:txEl>
                                          </p:spTgt>
                                        </p:tgtEl>
                                      </p:cBhvr>
                                      <p:to x="100000" y="90000"/>
                                    </p:animScale>
                                    <p:animScale>
                                      <p:cBhvr>
                                        <p:cTn id="54" dur="166" decel="50000">
                                          <p:stCondLst>
                                            <p:cond delay="1668"/>
                                          </p:stCondLst>
                                        </p:cTn>
                                        <p:tgtEl>
                                          <p:spTgt spid="14">
                                            <p:txEl>
                                              <p:pRg st="2" end="2"/>
                                            </p:txEl>
                                          </p:spTgt>
                                        </p:tgtEl>
                                      </p:cBhvr>
                                      <p:to x="100000" y="100000"/>
                                    </p:animScale>
                                    <p:animScale>
                                      <p:cBhvr>
                                        <p:cTn id="55" dur="26">
                                          <p:stCondLst>
                                            <p:cond delay="1808"/>
                                          </p:stCondLst>
                                        </p:cTn>
                                        <p:tgtEl>
                                          <p:spTgt spid="14">
                                            <p:txEl>
                                              <p:pRg st="2" end="2"/>
                                            </p:txEl>
                                          </p:spTgt>
                                        </p:tgtEl>
                                      </p:cBhvr>
                                      <p:to x="100000" y="95000"/>
                                    </p:animScale>
                                    <p:animScale>
                                      <p:cBhvr>
                                        <p:cTn id="56" dur="166" decel="50000">
                                          <p:stCondLst>
                                            <p:cond delay="1834"/>
                                          </p:stCondLst>
                                        </p:cTn>
                                        <p:tgtEl>
                                          <p:spTgt spid="1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Effect transition="in" filter="wipe(down)">
                                      <p:cBhvr>
                                        <p:cTn id="61" dur="580">
                                          <p:stCondLst>
                                            <p:cond delay="0"/>
                                          </p:stCondLst>
                                        </p:cTn>
                                        <p:tgtEl>
                                          <p:spTgt spid="14">
                                            <p:txEl>
                                              <p:pRg st="3" end="3"/>
                                            </p:txEl>
                                          </p:spTgt>
                                        </p:tgtEl>
                                      </p:cBhvr>
                                    </p:animEffect>
                                    <p:anim calcmode="lin" valueType="num">
                                      <p:cBhvr>
                                        <p:cTn id="62"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xEl>
                                              <p:pRg st="3" end="3"/>
                                            </p:txEl>
                                          </p:spTgt>
                                        </p:tgtEl>
                                      </p:cBhvr>
                                      <p:to x="100000" y="60000"/>
                                    </p:animScale>
                                    <p:animScale>
                                      <p:cBhvr>
                                        <p:cTn id="68" dur="166" decel="50000">
                                          <p:stCondLst>
                                            <p:cond delay="676"/>
                                          </p:stCondLst>
                                        </p:cTn>
                                        <p:tgtEl>
                                          <p:spTgt spid="14">
                                            <p:txEl>
                                              <p:pRg st="3" end="3"/>
                                            </p:txEl>
                                          </p:spTgt>
                                        </p:tgtEl>
                                      </p:cBhvr>
                                      <p:to x="100000" y="100000"/>
                                    </p:animScale>
                                    <p:animScale>
                                      <p:cBhvr>
                                        <p:cTn id="69" dur="26">
                                          <p:stCondLst>
                                            <p:cond delay="1312"/>
                                          </p:stCondLst>
                                        </p:cTn>
                                        <p:tgtEl>
                                          <p:spTgt spid="14">
                                            <p:txEl>
                                              <p:pRg st="3" end="3"/>
                                            </p:txEl>
                                          </p:spTgt>
                                        </p:tgtEl>
                                      </p:cBhvr>
                                      <p:to x="100000" y="80000"/>
                                    </p:animScale>
                                    <p:animScale>
                                      <p:cBhvr>
                                        <p:cTn id="70" dur="166" decel="50000">
                                          <p:stCondLst>
                                            <p:cond delay="1338"/>
                                          </p:stCondLst>
                                        </p:cTn>
                                        <p:tgtEl>
                                          <p:spTgt spid="14">
                                            <p:txEl>
                                              <p:pRg st="3" end="3"/>
                                            </p:txEl>
                                          </p:spTgt>
                                        </p:tgtEl>
                                      </p:cBhvr>
                                      <p:to x="100000" y="100000"/>
                                    </p:animScale>
                                    <p:animScale>
                                      <p:cBhvr>
                                        <p:cTn id="71" dur="26">
                                          <p:stCondLst>
                                            <p:cond delay="1642"/>
                                          </p:stCondLst>
                                        </p:cTn>
                                        <p:tgtEl>
                                          <p:spTgt spid="14">
                                            <p:txEl>
                                              <p:pRg st="3" end="3"/>
                                            </p:txEl>
                                          </p:spTgt>
                                        </p:tgtEl>
                                      </p:cBhvr>
                                      <p:to x="100000" y="90000"/>
                                    </p:animScale>
                                    <p:animScale>
                                      <p:cBhvr>
                                        <p:cTn id="72" dur="166" decel="50000">
                                          <p:stCondLst>
                                            <p:cond delay="1668"/>
                                          </p:stCondLst>
                                        </p:cTn>
                                        <p:tgtEl>
                                          <p:spTgt spid="14">
                                            <p:txEl>
                                              <p:pRg st="3" end="3"/>
                                            </p:txEl>
                                          </p:spTgt>
                                        </p:tgtEl>
                                      </p:cBhvr>
                                      <p:to x="100000" y="100000"/>
                                    </p:animScale>
                                    <p:animScale>
                                      <p:cBhvr>
                                        <p:cTn id="73" dur="26">
                                          <p:stCondLst>
                                            <p:cond delay="1808"/>
                                          </p:stCondLst>
                                        </p:cTn>
                                        <p:tgtEl>
                                          <p:spTgt spid="14">
                                            <p:txEl>
                                              <p:pRg st="3" end="3"/>
                                            </p:txEl>
                                          </p:spTgt>
                                        </p:tgtEl>
                                      </p:cBhvr>
                                      <p:to x="100000" y="95000"/>
                                    </p:animScale>
                                    <p:animScale>
                                      <p:cBhvr>
                                        <p:cTn id="74" dur="166" decel="50000">
                                          <p:stCondLst>
                                            <p:cond delay="1834"/>
                                          </p:stCondLst>
                                        </p:cTn>
                                        <p:tgtEl>
                                          <p:spTgt spid="1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4">
                                            <p:txEl>
                                              <p:pRg st="4" end="4"/>
                                            </p:txEl>
                                          </p:spTgt>
                                        </p:tgtEl>
                                        <p:attrNameLst>
                                          <p:attrName>style.visibility</p:attrName>
                                        </p:attrNameLst>
                                      </p:cBhvr>
                                      <p:to>
                                        <p:strVal val="visible"/>
                                      </p:to>
                                    </p:set>
                                    <p:animEffect transition="in" filter="wipe(down)">
                                      <p:cBhvr>
                                        <p:cTn id="79" dur="580">
                                          <p:stCondLst>
                                            <p:cond delay="0"/>
                                          </p:stCondLst>
                                        </p:cTn>
                                        <p:tgtEl>
                                          <p:spTgt spid="14">
                                            <p:txEl>
                                              <p:pRg st="4" end="4"/>
                                            </p:txEl>
                                          </p:spTgt>
                                        </p:tgtEl>
                                      </p:cBhvr>
                                    </p:animEffect>
                                    <p:anim calcmode="lin" valueType="num">
                                      <p:cBhvr>
                                        <p:cTn id="80"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xEl>
                                              <p:pRg st="4" end="4"/>
                                            </p:txEl>
                                          </p:spTgt>
                                        </p:tgtEl>
                                      </p:cBhvr>
                                      <p:to x="100000" y="60000"/>
                                    </p:animScale>
                                    <p:animScale>
                                      <p:cBhvr>
                                        <p:cTn id="86" dur="166" decel="50000">
                                          <p:stCondLst>
                                            <p:cond delay="676"/>
                                          </p:stCondLst>
                                        </p:cTn>
                                        <p:tgtEl>
                                          <p:spTgt spid="14">
                                            <p:txEl>
                                              <p:pRg st="4" end="4"/>
                                            </p:txEl>
                                          </p:spTgt>
                                        </p:tgtEl>
                                      </p:cBhvr>
                                      <p:to x="100000" y="100000"/>
                                    </p:animScale>
                                    <p:animScale>
                                      <p:cBhvr>
                                        <p:cTn id="87" dur="26">
                                          <p:stCondLst>
                                            <p:cond delay="1312"/>
                                          </p:stCondLst>
                                        </p:cTn>
                                        <p:tgtEl>
                                          <p:spTgt spid="14">
                                            <p:txEl>
                                              <p:pRg st="4" end="4"/>
                                            </p:txEl>
                                          </p:spTgt>
                                        </p:tgtEl>
                                      </p:cBhvr>
                                      <p:to x="100000" y="80000"/>
                                    </p:animScale>
                                    <p:animScale>
                                      <p:cBhvr>
                                        <p:cTn id="88" dur="166" decel="50000">
                                          <p:stCondLst>
                                            <p:cond delay="1338"/>
                                          </p:stCondLst>
                                        </p:cTn>
                                        <p:tgtEl>
                                          <p:spTgt spid="14">
                                            <p:txEl>
                                              <p:pRg st="4" end="4"/>
                                            </p:txEl>
                                          </p:spTgt>
                                        </p:tgtEl>
                                      </p:cBhvr>
                                      <p:to x="100000" y="100000"/>
                                    </p:animScale>
                                    <p:animScale>
                                      <p:cBhvr>
                                        <p:cTn id="89" dur="26">
                                          <p:stCondLst>
                                            <p:cond delay="1642"/>
                                          </p:stCondLst>
                                        </p:cTn>
                                        <p:tgtEl>
                                          <p:spTgt spid="14">
                                            <p:txEl>
                                              <p:pRg st="4" end="4"/>
                                            </p:txEl>
                                          </p:spTgt>
                                        </p:tgtEl>
                                      </p:cBhvr>
                                      <p:to x="100000" y="90000"/>
                                    </p:animScale>
                                    <p:animScale>
                                      <p:cBhvr>
                                        <p:cTn id="90" dur="166" decel="50000">
                                          <p:stCondLst>
                                            <p:cond delay="1668"/>
                                          </p:stCondLst>
                                        </p:cTn>
                                        <p:tgtEl>
                                          <p:spTgt spid="14">
                                            <p:txEl>
                                              <p:pRg st="4" end="4"/>
                                            </p:txEl>
                                          </p:spTgt>
                                        </p:tgtEl>
                                      </p:cBhvr>
                                      <p:to x="100000" y="100000"/>
                                    </p:animScale>
                                    <p:animScale>
                                      <p:cBhvr>
                                        <p:cTn id="91" dur="26">
                                          <p:stCondLst>
                                            <p:cond delay="1808"/>
                                          </p:stCondLst>
                                        </p:cTn>
                                        <p:tgtEl>
                                          <p:spTgt spid="14">
                                            <p:txEl>
                                              <p:pRg st="4" end="4"/>
                                            </p:txEl>
                                          </p:spTgt>
                                        </p:tgtEl>
                                      </p:cBhvr>
                                      <p:to x="100000" y="95000"/>
                                    </p:animScale>
                                    <p:animScale>
                                      <p:cBhvr>
                                        <p:cTn id="92" dur="166" decel="50000">
                                          <p:stCondLst>
                                            <p:cond delay="1834"/>
                                          </p:stCondLst>
                                        </p:cTn>
                                        <p:tgtEl>
                                          <p:spTgt spid="14">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4">
                                            <p:txEl>
                                              <p:pRg st="5" end="5"/>
                                            </p:txEl>
                                          </p:spTgt>
                                        </p:tgtEl>
                                        <p:attrNameLst>
                                          <p:attrName>style.visibility</p:attrName>
                                        </p:attrNameLst>
                                      </p:cBhvr>
                                      <p:to>
                                        <p:strVal val="visible"/>
                                      </p:to>
                                    </p:set>
                                    <p:animEffect transition="in" filter="wipe(down)">
                                      <p:cBhvr>
                                        <p:cTn id="97" dur="580">
                                          <p:stCondLst>
                                            <p:cond delay="0"/>
                                          </p:stCondLst>
                                        </p:cTn>
                                        <p:tgtEl>
                                          <p:spTgt spid="14">
                                            <p:txEl>
                                              <p:pRg st="5" end="5"/>
                                            </p:txEl>
                                          </p:spTgt>
                                        </p:tgtEl>
                                      </p:cBhvr>
                                    </p:animEffect>
                                    <p:anim calcmode="lin" valueType="num">
                                      <p:cBhvr>
                                        <p:cTn id="98"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xEl>
                                              <p:pRg st="5" end="5"/>
                                            </p:txEl>
                                          </p:spTgt>
                                        </p:tgtEl>
                                      </p:cBhvr>
                                      <p:to x="100000" y="60000"/>
                                    </p:animScale>
                                    <p:animScale>
                                      <p:cBhvr>
                                        <p:cTn id="104" dur="166" decel="50000">
                                          <p:stCondLst>
                                            <p:cond delay="676"/>
                                          </p:stCondLst>
                                        </p:cTn>
                                        <p:tgtEl>
                                          <p:spTgt spid="14">
                                            <p:txEl>
                                              <p:pRg st="5" end="5"/>
                                            </p:txEl>
                                          </p:spTgt>
                                        </p:tgtEl>
                                      </p:cBhvr>
                                      <p:to x="100000" y="100000"/>
                                    </p:animScale>
                                    <p:animScale>
                                      <p:cBhvr>
                                        <p:cTn id="105" dur="26">
                                          <p:stCondLst>
                                            <p:cond delay="1312"/>
                                          </p:stCondLst>
                                        </p:cTn>
                                        <p:tgtEl>
                                          <p:spTgt spid="14">
                                            <p:txEl>
                                              <p:pRg st="5" end="5"/>
                                            </p:txEl>
                                          </p:spTgt>
                                        </p:tgtEl>
                                      </p:cBhvr>
                                      <p:to x="100000" y="80000"/>
                                    </p:animScale>
                                    <p:animScale>
                                      <p:cBhvr>
                                        <p:cTn id="106" dur="166" decel="50000">
                                          <p:stCondLst>
                                            <p:cond delay="1338"/>
                                          </p:stCondLst>
                                        </p:cTn>
                                        <p:tgtEl>
                                          <p:spTgt spid="14">
                                            <p:txEl>
                                              <p:pRg st="5" end="5"/>
                                            </p:txEl>
                                          </p:spTgt>
                                        </p:tgtEl>
                                      </p:cBhvr>
                                      <p:to x="100000" y="100000"/>
                                    </p:animScale>
                                    <p:animScale>
                                      <p:cBhvr>
                                        <p:cTn id="107" dur="26">
                                          <p:stCondLst>
                                            <p:cond delay="1642"/>
                                          </p:stCondLst>
                                        </p:cTn>
                                        <p:tgtEl>
                                          <p:spTgt spid="14">
                                            <p:txEl>
                                              <p:pRg st="5" end="5"/>
                                            </p:txEl>
                                          </p:spTgt>
                                        </p:tgtEl>
                                      </p:cBhvr>
                                      <p:to x="100000" y="90000"/>
                                    </p:animScale>
                                    <p:animScale>
                                      <p:cBhvr>
                                        <p:cTn id="108" dur="166" decel="50000">
                                          <p:stCondLst>
                                            <p:cond delay="1668"/>
                                          </p:stCondLst>
                                        </p:cTn>
                                        <p:tgtEl>
                                          <p:spTgt spid="14">
                                            <p:txEl>
                                              <p:pRg st="5" end="5"/>
                                            </p:txEl>
                                          </p:spTgt>
                                        </p:tgtEl>
                                      </p:cBhvr>
                                      <p:to x="100000" y="100000"/>
                                    </p:animScale>
                                    <p:animScale>
                                      <p:cBhvr>
                                        <p:cTn id="109" dur="26">
                                          <p:stCondLst>
                                            <p:cond delay="1808"/>
                                          </p:stCondLst>
                                        </p:cTn>
                                        <p:tgtEl>
                                          <p:spTgt spid="14">
                                            <p:txEl>
                                              <p:pRg st="5" end="5"/>
                                            </p:txEl>
                                          </p:spTgt>
                                        </p:tgtEl>
                                      </p:cBhvr>
                                      <p:to x="100000" y="95000"/>
                                    </p:animScale>
                                    <p:animScale>
                                      <p:cBhvr>
                                        <p:cTn id="110" dur="166" decel="50000">
                                          <p:stCondLst>
                                            <p:cond delay="1834"/>
                                          </p:stCondLst>
                                        </p:cTn>
                                        <p:tgtEl>
                                          <p:spTgt spid="1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4">
                                            <p:txEl>
                                              <p:pRg st="6" end="6"/>
                                            </p:txEl>
                                          </p:spTgt>
                                        </p:tgtEl>
                                        <p:attrNameLst>
                                          <p:attrName>style.visibility</p:attrName>
                                        </p:attrNameLst>
                                      </p:cBhvr>
                                      <p:to>
                                        <p:strVal val="visible"/>
                                      </p:to>
                                    </p:set>
                                    <p:animEffect transition="in" filter="wipe(down)">
                                      <p:cBhvr>
                                        <p:cTn id="115" dur="580">
                                          <p:stCondLst>
                                            <p:cond delay="0"/>
                                          </p:stCondLst>
                                        </p:cTn>
                                        <p:tgtEl>
                                          <p:spTgt spid="14">
                                            <p:txEl>
                                              <p:pRg st="6" end="6"/>
                                            </p:txEl>
                                          </p:spTgt>
                                        </p:tgtEl>
                                      </p:cBhvr>
                                    </p:animEffect>
                                    <p:anim calcmode="lin" valueType="num">
                                      <p:cBhvr>
                                        <p:cTn id="116" dur="1822" tmFilter="0,0; 0.14,0.36; 0.43,0.73; 0.71,0.91; 1.0,1.0">
                                          <p:stCondLst>
                                            <p:cond delay="0"/>
                                          </p:stCondLst>
                                        </p:cTn>
                                        <p:tgtEl>
                                          <p:spTgt spid="14">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xEl>
                                              <p:pRg st="6" end="6"/>
                                            </p:txEl>
                                          </p:spTgt>
                                        </p:tgtEl>
                                      </p:cBhvr>
                                      <p:to x="100000" y="60000"/>
                                    </p:animScale>
                                    <p:animScale>
                                      <p:cBhvr>
                                        <p:cTn id="122" dur="166" decel="50000">
                                          <p:stCondLst>
                                            <p:cond delay="676"/>
                                          </p:stCondLst>
                                        </p:cTn>
                                        <p:tgtEl>
                                          <p:spTgt spid="14">
                                            <p:txEl>
                                              <p:pRg st="6" end="6"/>
                                            </p:txEl>
                                          </p:spTgt>
                                        </p:tgtEl>
                                      </p:cBhvr>
                                      <p:to x="100000" y="100000"/>
                                    </p:animScale>
                                    <p:animScale>
                                      <p:cBhvr>
                                        <p:cTn id="123" dur="26">
                                          <p:stCondLst>
                                            <p:cond delay="1312"/>
                                          </p:stCondLst>
                                        </p:cTn>
                                        <p:tgtEl>
                                          <p:spTgt spid="14">
                                            <p:txEl>
                                              <p:pRg st="6" end="6"/>
                                            </p:txEl>
                                          </p:spTgt>
                                        </p:tgtEl>
                                      </p:cBhvr>
                                      <p:to x="100000" y="80000"/>
                                    </p:animScale>
                                    <p:animScale>
                                      <p:cBhvr>
                                        <p:cTn id="124" dur="166" decel="50000">
                                          <p:stCondLst>
                                            <p:cond delay="1338"/>
                                          </p:stCondLst>
                                        </p:cTn>
                                        <p:tgtEl>
                                          <p:spTgt spid="14">
                                            <p:txEl>
                                              <p:pRg st="6" end="6"/>
                                            </p:txEl>
                                          </p:spTgt>
                                        </p:tgtEl>
                                      </p:cBhvr>
                                      <p:to x="100000" y="100000"/>
                                    </p:animScale>
                                    <p:animScale>
                                      <p:cBhvr>
                                        <p:cTn id="125" dur="26">
                                          <p:stCondLst>
                                            <p:cond delay="1642"/>
                                          </p:stCondLst>
                                        </p:cTn>
                                        <p:tgtEl>
                                          <p:spTgt spid="14">
                                            <p:txEl>
                                              <p:pRg st="6" end="6"/>
                                            </p:txEl>
                                          </p:spTgt>
                                        </p:tgtEl>
                                      </p:cBhvr>
                                      <p:to x="100000" y="90000"/>
                                    </p:animScale>
                                    <p:animScale>
                                      <p:cBhvr>
                                        <p:cTn id="126" dur="166" decel="50000">
                                          <p:stCondLst>
                                            <p:cond delay="1668"/>
                                          </p:stCondLst>
                                        </p:cTn>
                                        <p:tgtEl>
                                          <p:spTgt spid="14">
                                            <p:txEl>
                                              <p:pRg st="6" end="6"/>
                                            </p:txEl>
                                          </p:spTgt>
                                        </p:tgtEl>
                                      </p:cBhvr>
                                      <p:to x="100000" y="100000"/>
                                    </p:animScale>
                                    <p:animScale>
                                      <p:cBhvr>
                                        <p:cTn id="127" dur="26">
                                          <p:stCondLst>
                                            <p:cond delay="1808"/>
                                          </p:stCondLst>
                                        </p:cTn>
                                        <p:tgtEl>
                                          <p:spTgt spid="14">
                                            <p:txEl>
                                              <p:pRg st="6" end="6"/>
                                            </p:txEl>
                                          </p:spTgt>
                                        </p:tgtEl>
                                      </p:cBhvr>
                                      <p:to x="100000" y="95000"/>
                                    </p:animScale>
                                    <p:animScale>
                                      <p:cBhvr>
                                        <p:cTn id="128" dur="166" decel="50000">
                                          <p:stCondLst>
                                            <p:cond delay="1834"/>
                                          </p:stCondLst>
                                        </p:cTn>
                                        <p:tgtEl>
                                          <p:spTgt spid="14">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animEffect transition="in" filter="circle(in)">
                                      <p:cBhvr>
                                        <p:cTn id="1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Introduction </a:t>
            </a:r>
            <a:endParaRPr lang="en-US" sz="5400" dirty="0"/>
          </a:p>
        </p:txBody>
      </p:sp>
      <p:sp>
        <p:nvSpPr>
          <p:cNvPr id="3" name="Content Placeholder 2"/>
          <p:cNvSpPr>
            <a:spLocks noGrp="1"/>
          </p:cNvSpPr>
          <p:nvPr>
            <p:ph idx="1"/>
          </p:nvPr>
        </p:nvSpPr>
        <p:spPr>
          <a:xfrm>
            <a:off x="989012" y="2362200"/>
            <a:ext cx="5562600" cy="3581400"/>
          </a:xfrm>
        </p:spPr>
        <p:txBody>
          <a:bodyPr>
            <a:noAutofit/>
          </a:bodyPr>
          <a:lstStyle/>
          <a:p>
            <a:pPr marL="0" indent="0">
              <a:buNone/>
            </a:pPr>
            <a:r>
              <a:rPr lang="en-US" sz="4000" dirty="0" smtClean="0"/>
              <a:t>        Ever wonder how a volcano erupts and what happens after that? Well I do! So now for the volcanoes! </a:t>
            </a:r>
            <a:endParaRPr lang="en-US" sz="4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186" y="1676400"/>
            <a:ext cx="5289104" cy="3953363"/>
          </a:xfrm>
          <a:prstGeom prst="rect">
            <a:avLst/>
          </a:prstGeom>
        </p:spPr>
      </p:pic>
    </p:spTree>
    <p:custDataLst>
      <p:tags r:id="rId1"/>
    </p:custDataLst>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slow" p14:dur="1200" advTm="14607">
        <p14:prism/>
      </p:transition>
    </mc:Choice>
    <mc:Fallback xmlns="">
      <p:transition spd="slow" advTm="146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590800"/>
            <a:ext cx="9144000" cy="3733800"/>
          </a:xfrm>
        </p:spPr>
        <p:txBody>
          <a:bodyPr/>
          <a:lstStyle/>
          <a:p>
            <a:r>
              <a:rPr lang="en-US" dirty="0" smtClean="0"/>
              <a:t>  </a:t>
            </a:r>
            <a:r>
              <a:rPr lang="en-US" sz="3600" dirty="0" smtClean="0"/>
              <a:t>   A </a:t>
            </a:r>
            <a:r>
              <a:rPr lang="en-US" sz="3600" dirty="0"/>
              <a:t>volcano is </a:t>
            </a:r>
            <a:r>
              <a:rPr lang="en-US" sz="3600" dirty="0" smtClean="0"/>
              <a:t>made by pressure </a:t>
            </a:r>
            <a:r>
              <a:rPr lang="en-US" sz="3600" dirty="0"/>
              <a:t>that </a:t>
            </a:r>
            <a:r>
              <a:rPr lang="en-US" sz="3600" dirty="0" smtClean="0"/>
              <a:t>builds  deep inside the earth. Magma is pushed to the surface, magma that reaches the surface is called lava. Volcanoes can cause earthquakes or land slides, and can destroy crops or buildings.  </a:t>
            </a:r>
            <a:endParaRPr lang="en-US" sz="3600" dirty="0"/>
          </a:p>
        </p:txBody>
      </p:sp>
      <p:sp>
        <p:nvSpPr>
          <p:cNvPr id="3" name="Text Placeholder 2"/>
          <p:cNvSpPr>
            <a:spLocks noGrp="1"/>
          </p:cNvSpPr>
          <p:nvPr>
            <p:ph type="body" idx="1"/>
          </p:nvPr>
        </p:nvSpPr>
        <p:spPr/>
        <p:txBody>
          <a:bodyPr>
            <a:normAutofit/>
          </a:bodyPr>
          <a:lstStyle/>
          <a:p>
            <a:r>
              <a:rPr lang="en-US" sz="5400" dirty="0" smtClean="0"/>
              <a:t>What is a volcano?</a:t>
            </a:r>
            <a:endParaRPr lang="en-US" sz="5400" dirty="0"/>
          </a:p>
        </p:txBody>
      </p:sp>
    </p:spTree>
    <p:custDataLst>
      <p:tags r:id="rId1"/>
    </p:custDataLst>
    <p:extLst>
      <p:ext uri="{BB962C8B-B14F-4D97-AF65-F5344CB8AC3E}">
        <p14:creationId xmlns:p14="http://schemas.microsoft.com/office/powerpoint/2010/main" val="2873117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416">
        <p15:prstTrans prst="airplane"/>
      </p:transition>
    </mc:Choice>
    <mc:Fallback xmlns="">
      <p:transition spd="slow" advTm="264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1" nodeType="clickEffect">
                                  <p:stCondLst>
                                    <p:cond delay="0"/>
                                  </p:stCondLst>
                                  <p:childTnLst>
                                    <p:animEffect transition="out" filter="wheel(1)">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grpId="1" nodeType="clickEffect">
                                  <p:stCondLst>
                                    <p:cond delay="0"/>
                                  </p:stCondLst>
                                  <p:childTnLst>
                                    <p:anim calcmode="lin" valueType="num">
                                      <p:cBhvr>
                                        <p:cTn id="35" dur="1000"/>
                                        <p:tgtEl>
                                          <p:spTgt spid="3">
                                            <p:txEl>
                                              <p:pRg st="0" end="0"/>
                                            </p:txEl>
                                          </p:spTgt>
                                        </p:tgtEl>
                                        <p:attrNameLst>
                                          <p:attrName>ppt_w</p:attrName>
                                        </p:attrNameLst>
                                      </p:cBhvr>
                                      <p:tavLst>
                                        <p:tav tm="0">
                                          <p:val>
                                            <p:strVal val="ppt_w"/>
                                          </p:val>
                                        </p:tav>
                                        <p:tav tm="100000">
                                          <p:val>
                                            <p:fltVal val="0"/>
                                          </p:val>
                                        </p:tav>
                                      </p:tavLst>
                                    </p:anim>
                                    <p:anim calcmode="lin" valueType="num">
                                      <p:cBhvr>
                                        <p:cTn id="36" dur="1000"/>
                                        <p:tgtEl>
                                          <p:spTgt spid="3">
                                            <p:txEl>
                                              <p:pRg st="0" end="0"/>
                                            </p:txEl>
                                          </p:spTgt>
                                        </p:tgtEl>
                                        <p:attrNameLst>
                                          <p:attrName>ppt_h</p:attrName>
                                        </p:attrNameLst>
                                      </p:cBhvr>
                                      <p:tavLst>
                                        <p:tav tm="0">
                                          <p:val>
                                            <p:strVal val="ppt_h"/>
                                          </p:val>
                                        </p:tav>
                                        <p:tav tm="100000">
                                          <p:val>
                                            <p:fltVal val="0"/>
                                          </p:val>
                                        </p:tav>
                                      </p:tavLst>
                                    </p:anim>
                                    <p:anim calcmode="lin" valueType="num">
                                      <p:cBhvr>
                                        <p:cTn id="37"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38" dur="1000"/>
                                        <p:tgtEl>
                                          <p:spTgt spid="3">
                                            <p:txEl>
                                              <p:pRg st="0" end="0"/>
                                            </p:txEl>
                                          </p:spTgt>
                                        </p:tgtEl>
                                      </p:cBhvr>
                                    </p:animEffect>
                                    <p:set>
                                      <p:cBhvr>
                                        <p:cTn id="3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an eruption?</a:t>
            </a:r>
            <a:endParaRPr lang="en-US" dirty="0"/>
          </a:p>
        </p:txBody>
      </p:sp>
      <p:sp>
        <p:nvSpPr>
          <p:cNvPr id="3" name="Text Placeholder 2"/>
          <p:cNvSpPr>
            <a:spLocks noGrp="1"/>
          </p:cNvSpPr>
          <p:nvPr>
            <p:ph type="body" idx="1"/>
          </p:nvPr>
        </p:nvSpPr>
        <p:spPr/>
        <p:txBody>
          <a:bodyPr>
            <a:normAutofit fontScale="85000" lnSpcReduction="10000"/>
          </a:bodyPr>
          <a:lstStyle/>
          <a:p>
            <a:r>
              <a:rPr lang="en-US" dirty="0" smtClean="0"/>
              <a:t>    A volcano erupts because things like tree roots and pipes cause pressure. </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2414" y="2590800"/>
            <a:ext cx="4645152" cy="3763590"/>
          </a:xfrm>
        </p:spPr>
      </p:pic>
      <p:sp>
        <p:nvSpPr>
          <p:cNvPr id="5" name="Text Placeholder 4"/>
          <p:cNvSpPr>
            <a:spLocks noGrp="1"/>
          </p:cNvSpPr>
          <p:nvPr>
            <p:ph type="body" sz="quarter" idx="3"/>
          </p:nvPr>
        </p:nvSpPr>
        <p:spPr/>
        <p:txBody>
          <a:bodyPr>
            <a:normAutofit/>
          </a:bodyPr>
          <a:lstStyle/>
          <a:p>
            <a:r>
              <a:rPr lang="en-US" sz="4000" dirty="0" smtClean="0"/>
              <a:t>#explosion</a:t>
            </a:r>
            <a:endParaRPr lang="en-US" sz="40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78588" y="2590800"/>
            <a:ext cx="4645025" cy="3634448"/>
          </a:xfrm>
        </p:spPr>
      </p:pic>
    </p:spTree>
    <p:custDataLst>
      <p:tags r:id="rId1"/>
    </p:custDataLst>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slow" p14:dur="3000" advTm="18441">
        <p14:shred/>
      </p:transition>
    </mc:Choice>
    <mc:Fallback xmlns="">
      <p:transition spd="slow" advTm="184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5">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nodeType="clickEffect">
                                  <p:stCondLst>
                                    <p:cond delay="0"/>
                                  </p:stCondLst>
                                  <p:childTnLst>
                                    <p:animClr clrSpc="rgb" dir="cw">
                                      <p:cBhvr override="childStyle">
                                        <p:cTn id="49" dur="250" autoRev="1" fill="remove"/>
                                        <p:tgtEl>
                                          <p:spTgt spid="7"/>
                                        </p:tgtEl>
                                        <p:attrNameLst>
                                          <p:attrName>style.color</p:attrName>
                                        </p:attrNameLst>
                                      </p:cBhvr>
                                      <p:to>
                                        <a:schemeClr val="bg1"/>
                                      </p:to>
                                    </p:animClr>
                                    <p:animClr clrSpc="rgb" dir="cw">
                                      <p:cBhvr>
                                        <p:cTn id="50" dur="250" autoRev="1" fill="remove"/>
                                        <p:tgtEl>
                                          <p:spTgt spid="7"/>
                                        </p:tgtEl>
                                        <p:attrNameLst>
                                          <p:attrName>fillcolor</p:attrName>
                                        </p:attrNameLst>
                                      </p:cBhvr>
                                      <p:to>
                                        <a:schemeClr val="bg1"/>
                                      </p:to>
                                    </p:animClr>
                                    <p:set>
                                      <p:cBhvr>
                                        <p:cTn id="51" dur="250" autoRev="1" fill="remove"/>
                                        <p:tgtEl>
                                          <p:spTgt spid="7"/>
                                        </p:tgtEl>
                                        <p:attrNameLst>
                                          <p:attrName>fill.type</p:attrName>
                                        </p:attrNameLst>
                                      </p:cBhvr>
                                      <p:to>
                                        <p:strVal val="solid"/>
                                      </p:to>
                                    </p:set>
                                    <p:set>
                                      <p:cBhvr>
                                        <p:cTn id="52" dur="250" autoRev="1" fill="remove"/>
                                        <p:tgtEl>
                                          <p:spTgt spid="7"/>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4" y="1573713"/>
            <a:ext cx="9601200" cy="1143000"/>
          </a:xfrm>
        </p:spPr>
        <p:txBody>
          <a:bodyPr>
            <a:normAutofit/>
          </a:bodyPr>
          <a:lstStyle/>
          <a:p>
            <a:r>
              <a:rPr lang="en-US" sz="2000" dirty="0"/>
              <a:t> </a:t>
            </a:r>
            <a:r>
              <a:rPr lang="en-US" sz="2000" dirty="0" smtClean="0"/>
              <a:t>      The Santa Maria is a 30,000 year old volcano built on a basement of older rocks. While the main cone of Santa Maria is no longer active, the domes of </a:t>
            </a:r>
            <a:r>
              <a:rPr lang="en-US" sz="2000" dirty="0" err="1" smtClean="0"/>
              <a:t>santiaguito</a:t>
            </a:r>
            <a:r>
              <a:rPr lang="en-US" sz="2000" dirty="0" smtClean="0"/>
              <a:t> have created a number of volcanic hazards since their growth began.</a:t>
            </a:r>
            <a:endParaRPr lang="en-US" sz="2000" dirty="0"/>
          </a:p>
        </p:txBody>
      </p:sp>
      <p:sp>
        <p:nvSpPr>
          <p:cNvPr id="4" name="Rectangle 3"/>
          <p:cNvSpPr/>
          <p:nvPr/>
        </p:nvSpPr>
        <p:spPr>
          <a:xfrm>
            <a:off x="980619" y="650383"/>
            <a:ext cx="7167348"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 about Santa Maria</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207332" y="-288684"/>
            <a:ext cx="56244858" cy="39969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0619" y="2971800"/>
            <a:ext cx="2980193" cy="3276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3791" y="3000829"/>
            <a:ext cx="4162421" cy="2957920"/>
          </a:xfrm>
          <a:prstGeom prst="rect">
            <a:avLst/>
          </a:prstGeom>
        </p:spPr>
      </p:pic>
    </p:spTree>
    <p:custDataLst>
      <p:tags r:id="rId1"/>
    </p:custDataLst>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slow" p14:dur="4400" advTm="20893">
        <p14:honeycomb/>
      </p:transition>
    </mc:Choice>
    <mc:Fallback xmlns="">
      <p:transition spd="slow" advTm="208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612" y="685800"/>
            <a:ext cx="967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pc="50" dirty="0" smtClean="0">
                <a:ln w="0"/>
                <a:solidFill>
                  <a:schemeClr val="bg2"/>
                </a:solidFill>
                <a:effectLst>
                  <a:innerShdw blurRad="63500" dist="50800" dir="13500000">
                    <a:srgbClr val="000000">
                      <a:alpha val="50000"/>
                    </a:srgbClr>
                  </a:innerShdw>
                </a:effectLst>
              </a:rPr>
              <a:t>How to help</a:t>
            </a:r>
            <a:endParaRPr lang="en-US" sz="5400" b="1" kern="1200"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684212" y="2313731"/>
            <a:ext cx="4572000" cy="3970318"/>
          </a:xfrm>
          <a:prstGeom prst="rect">
            <a:avLst/>
          </a:prstGeom>
          <a:noFill/>
        </p:spPr>
        <p:txBody>
          <a:bodyPr wrap="square" rtlCol="0">
            <a:spAutoFit/>
          </a:bodyPr>
          <a:lstStyle/>
          <a:p>
            <a:r>
              <a:rPr lang="en-US" sz="2800" dirty="0" smtClean="0"/>
              <a:t>          What can we do about this? Well some scientists and/or engineers watch volcanoes and measure their activity, scientists try to predict when a volcano will erupt. They can tell people to leave the area and stay safe. </a:t>
            </a:r>
            <a:endParaRPr lang="en-US" sz="2800" kern="120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12" y="2397849"/>
            <a:ext cx="5829300" cy="3886200"/>
          </a:xfrm>
          <a:prstGeom prst="rect">
            <a:avLst/>
          </a:prstGeom>
        </p:spPr>
      </p:pic>
    </p:spTree>
    <p:custDataLst>
      <p:tags r:id="rId1"/>
    </p:custDataLst>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slow" p14:dur="1400" advTm="7799">
        <p14:ripple/>
      </p:transition>
    </mc:Choice>
    <mc:Fallback xmlns="">
      <p:transition spd="slow" advTm="77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1000"/>
                                        <p:tgtEl>
                                          <p:spTgt spid="3"/>
                                        </p:tgtEl>
                                        <p:attrNameLst>
                                          <p:attrName>ppt_w</p:attrName>
                                        </p:attrNameLst>
                                      </p:cBhvr>
                                      <p:tavLst>
                                        <p:tav tm="0">
                                          <p:val>
                                            <p:strVal val="ppt_w"/>
                                          </p:val>
                                        </p:tav>
                                        <p:tav tm="100000">
                                          <p:val>
                                            <p:fltVal val="0"/>
                                          </p:val>
                                        </p:tav>
                                      </p:tavLst>
                                    </p:anim>
                                    <p:anim calcmode="lin" valueType="num">
                                      <p:cBhvr>
                                        <p:cTn id="21" dur="1000"/>
                                        <p:tgtEl>
                                          <p:spTgt spid="3"/>
                                        </p:tgtEl>
                                        <p:attrNameLst>
                                          <p:attrName>ppt_h</p:attrName>
                                        </p:attrNameLst>
                                      </p:cBhvr>
                                      <p:tavLst>
                                        <p:tav tm="0">
                                          <p:val>
                                            <p:strVal val="ppt_h"/>
                                          </p:val>
                                        </p:tav>
                                        <p:tav tm="100000">
                                          <p:val>
                                            <p:fltVal val="0"/>
                                          </p:val>
                                        </p:tav>
                                      </p:tavLst>
                                    </p:anim>
                                    <p:anim calcmode="lin" valueType="num">
                                      <p:cBhvr>
                                        <p:cTn id="22" dur="1000"/>
                                        <p:tgtEl>
                                          <p:spTgt spid="3"/>
                                        </p:tgtEl>
                                        <p:attrNameLst>
                                          <p:attrName>style.rotation</p:attrName>
                                        </p:attrNameLst>
                                      </p:cBhvr>
                                      <p:tavLst>
                                        <p:tav tm="0">
                                          <p:val>
                                            <p:fltVal val="0"/>
                                          </p:val>
                                        </p:tav>
                                        <p:tav tm="100000">
                                          <p:val>
                                            <p:fltVal val="90"/>
                                          </p:val>
                                        </p:tav>
                                      </p:tavLst>
                                    </p:anim>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a:t>
            </a:r>
            <a:r>
              <a:rPr lang="en-US" sz="5400" dirty="0" smtClean="0"/>
              <a:t>losing</a:t>
            </a:r>
            <a:endParaRPr lang="en-US" sz="5400" dirty="0"/>
          </a:p>
        </p:txBody>
      </p:sp>
      <p:sp>
        <p:nvSpPr>
          <p:cNvPr id="4" name="Text Placeholder 3"/>
          <p:cNvSpPr>
            <a:spLocks noGrp="1"/>
          </p:cNvSpPr>
          <p:nvPr>
            <p:ph type="body" sz="half" idx="2"/>
          </p:nvPr>
        </p:nvSpPr>
        <p:spPr/>
        <p:txBody>
          <a:bodyPr>
            <a:normAutofit fontScale="85000" lnSpcReduction="20000"/>
          </a:bodyPr>
          <a:lstStyle/>
          <a:p>
            <a:r>
              <a:rPr lang="en-US" dirty="0" smtClean="0"/>
              <a:t>     </a:t>
            </a:r>
            <a:r>
              <a:rPr lang="en-US" sz="3500" dirty="0" smtClean="0"/>
              <a:t>Well hope you enjoyed! Just ask or see other power points.</a:t>
            </a:r>
            <a:endParaRPr lang="en-US" sz="35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0013" y="1371600"/>
            <a:ext cx="6172200" cy="4648199"/>
          </a:xfrm>
        </p:spPr>
      </p:pic>
    </p:spTree>
    <p:custDataLst>
      <p:tags r:id="rId1"/>
    </p:custDataLst>
    <p:extLst>
      <p:ext uri="{BB962C8B-B14F-4D97-AF65-F5344CB8AC3E}">
        <p14:creationId xmlns:p14="http://schemas.microsoft.com/office/powerpoint/2010/main" val="965303549"/>
      </p:ext>
    </p:extLst>
  </p:cSld>
  <p:clrMapOvr>
    <a:masterClrMapping/>
  </p:clrMapOvr>
  <p:transition spd="slow" advTm="6743">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  The             End!</a:t>
            </a:r>
            <a:endParaRPr lang="en-US" sz="7200" dirty="0"/>
          </a:p>
        </p:txBody>
      </p:sp>
      <p:sp>
        <p:nvSpPr>
          <p:cNvPr id="4" name="Text Placeholder 3"/>
          <p:cNvSpPr>
            <a:spLocks noGrp="1"/>
          </p:cNvSpPr>
          <p:nvPr>
            <p:ph type="body" sz="half" idx="2"/>
          </p:nvPr>
        </p:nvSpPr>
        <p:spPr/>
        <p:txBody>
          <a:bodyPr>
            <a:noAutofit/>
          </a:bodyPr>
          <a:lstStyle/>
          <a:p>
            <a:r>
              <a:rPr lang="en-US" sz="5400" dirty="0" smtClean="0"/>
              <a:t>Hope you liked it! </a:t>
            </a:r>
            <a:endParaRPr lang="en-US" sz="5400" dirty="0"/>
          </a:p>
        </p:txBody>
      </p:sp>
      <p:pic>
        <p:nvPicPr>
          <p:cNvPr id="3" name="Picture Placeholder 2"/>
          <p:cNvPicPr>
            <a:picLocks noGrp="1" noChangeAspect="1"/>
          </p:cNvPicPr>
          <p:nvPr>
            <p:ph type="pic" idx="1"/>
          </p:nvPr>
        </p:nvPicPr>
        <p:blipFill>
          <a:blip r:embed="rId4">
            <a:extLst>
              <a:ext uri="{28A0092B-C50C-407E-A947-70E740481C1C}">
                <a14:useLocalDpi xmlns:a14="http://schemas.microsoft.com/office/drawing/2010/main" val="0"/>
              </a:ext>
            </a:extLst>
          </a:blip>
          <a:srcRect t="5831" b="5831"/>
          <a:stretch>
            <a:fillRect/>
          </a:stretch>
        </p:blipFill>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8969" r="-215"/>
          <a:stretch/>
        </p:blipFill>
        <p:spPr>
          <a:xfrm>
            <a:off x="-24126" y="2590801"/>
            <a:ext cx="4518338" cy="3400022"/>
          </a:xfrm>
          <a:prstGeom prst="rect">
            <a:avLst/>
          </a:prstGeom>
        </p:spPr>
      </p:pic>
    </p:spTree>
    <p:custDataLst>
      <p:tags r:id="rId1"/>
    </p:custDataLst>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slow" p14:dur="2000" advTm="12305">
        <p14:ferris dir="l"/>
      </p:transition>
    </mc:Choice>
    <mc:Fallback xmlns="">
      <p:transition spd="slow" advTm="123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3"/>
                                        </p:tgtEl>
                                        <p:attrNameLst>
                                          <p:attrName>style.color</p:attrName>
                                        </p:attrNameLst>
                                      </p:cBhvr>
                                      <p:to>
                                        <a:schemeClr val="bg1"/>
                                      </p:to>
                                    </p:animClr>
                                    <p:animClr clrSpc="rgb" dir="cw">
                                      <p:cBhvr>
                                        <p:cTn id="12" dur="250" autoRev="1" fill="remove"/>
                                        <p:tgtEl>
                                          <p:spTgt spid="3"/>
                                        </p:tgtEl>
                                        <p:attrNameLst>
                                          <p:attrName>fillcolor</p:attrName>
                                        </p:attrNameLst>
                                      </p:cBhvr>
                                      <p:to>
                                        <a:schemeClr val="bg1"/>
                                      </p:to>
                                    </p:animClr>
                                    <p:set>
                                      <p:cBhvr>
                                        <p:cTn id="13" dur="250" autoRev="1" fill="remove"/>
                                        <p:tgtEl>
                                          <p:spTgt spid="3"/>
                                        </p:tgtEl>
                                        <p:attrNameLst>
                                          <p:attrName>fill.type</p:attrName>
                                        </p:attrNameLst>
                                      </p:cBhvr>
                                      <p:to>
                                        <p:strVal val="solid"/>
                                      </p:to>
                                    </p:set>
                                    <p:set>
                                      <p:cBhvr>
                                        <p:cTn id="14" dur="250" autoRev="1" fill="remove"/>
                                        <p:tgtEl>
                                          <p:spTgt spid="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nodeType="clickEffect">
                                  <p:stCondLst>
                                    <p:cond delay="0"/>
                                  </p:stCondLst>
                                  <p:childTnLst>
                                    <p:animEffect transition="out" filter="wipe(down)">
                                      <p:cBhvr>
                                        <p:cTn id="18" dur="180" accel="50000">
                                          <p:stCondLst>
                                            <p:cond delay="1820"/>
                                          </p:stCondLst>
                                        </p:cTn>
                                        <p:tgtEl>
                                          <p:spTgt spid="3"/>
                                        </p:tgtEl>
                                      </p:cBhvr>
                                    </p:animEffect>
                                    <p:anim calcmode="lin" valueType="num">
                                      <p:cBhvr>
                                        <p:cTn id="19"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26" dur="26">
                                          <p:stCondLst>
                                            <p:cond delay="620"/>
                                          </p:stCondLst>
                                        </p:cTn>
                                        <p:tgtEl>
                                          <p:spTgt spid="3"/>
                                        </p:tgtEl>
                                      </p:cBhvr>
                                      <p:to x="100000" y="60000"/>
                                    </p:animScale>
                                    <p:animScale>
                                      <p:cBhvr>
                                        <p:cTn id="27" dur="166" decel="50000">
                                          <p:stCondLst>
                                            <p:cond delay="64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set>
                                      <p:cBhvr>
                                        <p:cTn id="34" dur="1" fill="hold">
                                          <p:stCondLst>
                                            <p:cond delay="19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5"/>
                                        </p:tgtEl>
                                        <p:attrNameLst>
                                          <p:attrName>ppt_w</p:attrName>
                                        </p:attrNameLst>
                                      </p:cBhvr>
                                      <p:tavLst>
                                        <p:tav tm="0">
                                          <p:val>
                                            <p:strVal val="ppt_w"/>
                                          </p:val>
                                        </p:tav>
                                        <p:tav tm="100000">
                                          <p:val>
                                            <p:fltVal val="0"/>
                                          </p:val>
                                        </p:tav>
                                      </p:tavLst>
                                    </p:anim>
                                    <p:anim calcmode="lin" valueType="num">
                                      <p:cBhvr>
                                        <p:cTn id="46" dur="500"/>
                                        <p:tgtEl>
                                          <p:spTgt spid="5"/>
                                        </p:tgtEl>
                                        <p:attrNameLst>
                                          <p:attrName>ppt_h</p:attrName>
                                        </p:attrNameLst>
                                      </p:cBhvr>
                                      <p:tavLst>
                                        <p:tav tm="0">
                                          <p:val>
                                            <p:strVal val="ppt_h"/>
                                          </p:val>
                                        </p:tav>
                                        <p:tav tm="100000">
                                          <p:val>
                                            <p:fltVal val="0"/>
                                          </p:val>
                                        </p:tav>
                                      </p:tavLst>
                                    </p:anim>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3"/>
</p:tagLst>
</file>

<file path=ppt/tags/tag2.xml><?xml version="1.0" encoding="utf-8"?>
<p:tagLst xmlns:a="http://schemas.openxmlformats.org/drawingml/2006/main" xmlns:r="http://schemas.openxmlformats.org/officeDocument/2006/relationships" xmlns:p="http://schemas.openxmlformats.org/presentationml/2006/main">
  <p:tag name="TIMING" val="|2.2|2.1|3.1|2.1|2.4|2.3|2.5|2.4|2.6"/>
</p:tagLst>
</file>

<file path=ppt/tags/tag3.xml><?xml version="1.0" encoding="utf-8"?>
<p:tagLst xmlns:a="http://schemas.openxmlformats.org/drawingml/2006/main" xmlns:r="http://schemas.openxmlformats.org/officeDocument/2006/relationships" xmlns:p="http://schemas.openxmlformats.org/presentationml/2006/main">
  <p:tag name="TIMING" val="|0.6|1.9|1.7"/>
</p:tagLst>
</file>

<file path=ppt/tags/tag4.xml><?xml version="1.0" encoding="utf-8"?>
<p:tagLst xmlns:a="http://schemas.openxmlformats.org/drawingml/2006/main" xmlns:r="http://schemas.openxmlformats.org/officeDocument/2006/relationships" xmlns:p="http://schemas.openxmlformats.org/presentationml/2006/main">
  <p:tag name="TIMING" val="|2.7|2.5|15.8|3.6"/>
</p:tagLst>
</file>

<file path=ppt/tags/tag5.xml><?xml version="1.0" encoding="utf-8"?>
<p:tagLst xmlns:a="http://schemas.openxmlformats.org/drawingml/2006/main" xmlns:r="http://schemas.openxmlformats.org/officeDocument/2006/relationships" xmlns:p="http://schemas.openxmlformats.org/presentationml/2006/main">
  <p:tag name="TIMING" val="|5.3|2.8|1.1|2.6|2.6|1.2|1.6"/>
</p:tagLst>
</file>

<file path=ppt/tags/tag6.xml><?xml version="1.0" encoding="utf-8"?>
<p:tagLst xmlns:a="http://schemas.openxmlformats.org/drawingml/2006/main" xmlns:r="http://schemas.openxmlformats.org/officeDocument/2006/relationships" xmlns:p="http://schemas.openxmlformats.org/presentationml/2006/main">
  <p:tag name="TIMING" val="|0.7|1.3|12.5|1.7|1.6|1.4"/>
</p:tagLst>
</file>

<file path=ppt/tags/tag7.xml><?xml version="1.0" encoding="utf-8"?>
<p:tagLst xmlns:a="http://schemas.openxmlformats.org/drawingml/2006/main" xmlns:r="http://schemas.openxmlformats.org/officeDocument/2006/relationships" xmlns:p="http://schemas.openxmlformats.org/presentationml/2006/main">
  <p:tag name="TIMING" val="|0.6|2.3|2.2|1.1"/>
</p:tagLst>
</file>

<file path=ppt/tags/tag8.xml><?xml version="1.0" encoding="utf-8"?>
<p:tagLst xmlns:a="http://schemas.openxmlformats.org/drawingml/2006/main" xmlns:r="http://schemas.openxmlformats.org/officeDocument/2006/relationships" xmlns:p="http://schemas.openxmlformats.org/presentationml/2006/main">
  <p:tag name="TIMING" val="|0.7|2.5|1.9"/>
</p:tagLst>
</file>

<file path=ppt/tags/tag9.xml><?xml version="1.0" encoding="utf-8"?>
<p:tagLst xmlns:a="http://schemas.openxmlformats.org/drawingml/2006/main" xmlns:r="http://schemas.openxmlformats.org/officeDocument/2006/relationships" xmlns:p="http://schemas.openxmlformats.org/presentationml/2006/main">
  <p:tag name="TIMING" val="|0.6|2.5|1.5|3.7|2.5"/>
</p:tagLst>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262</TotalTime>
  <Words>253</Words>
  <Application>Microsoft Office PowerPoint</Application>
  <PresentationFormat>Custom</PresentationFormat>
  <Paragraphs>33</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Palatino Linotype</vt:lpstr>
      <vt:lpstr>Watercolor_16x9</vt:lpstr>
      <vt:lpstr>Volcanoes</vt:lpstr>
      <vt:lpstr>PowerPoint Presentation</vt:lpstr>
      <vt:lpstr>Introduction </vt:lpstr>
      <vt:lpstr>     A volcano is made by pressure that builds  deep inside the earth. Magma is pushed to the surface, magma that reaches the surface is called lava. Volcanoes can cause earthquakes or land slides, and can destroy crops or buildings.  </vt:lpstr>
      <vt:lpstr>What causes an eruption?</vt:lpstr>
      <vt:lpstr>       The Santa Maria is a 30,000 year old volcano built on a basement of older rocks. While the main cone of Santa Maria is no longer active, the domes of santiaguito have created a number of volcanic hazards since their growth began.</vt:lpstr>
      <vt:lpstr>PowerPoint Presentation</vt:lpstr>
      <vt:lpstr>Closing</vt:lpstr>
      <vt:lpstr>  The             End!</vt:lpstr>
    </vt:vector>
  </TitlesOfParts>
  <Company>Des Moines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dc:title>
  <dc:creator>Hanwalt Proxy Student ID</dc:creator>
  <cp:lastModifiedBy>Hanwalt Proxy Student ID</cp:lastModifiedBy>
  <cp:revision>22</cp:revision>
  <dcterms:created xsi:type="dcterms:W3CDTF">2017-02-22T15:22:44Z</dcterms:created>
  <dcterms:modified xsi:type="dcterms:W3CDTF">2017-02-24T19:49:09Z</dcterms:modified>
</cp:coreProperties>
</file>