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7" autoAdjust="0"/>
    <p:restoredTop sz="94660"/>
  </p:normalViewPr>
  <p:slideViewPr>
    <p:cSldViewPr snapToGrid="0">
      <p:cViewPr varScale="1">
        <p:scale>
          <a:sx n="70" d="100"/>
          <a:sy n="70" d="100"/>
        </p:scale>
        <p:origin x="5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2/24/2017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1.xml"/><Relationship Id="rId1" Type="http://schemas.openxmlformats.org/officeDocument/2006/relationships/video" Target="https://www.youtube.com/embed/gRdP9_v3US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800" dirty="0" smtClean="0">
                <a:latin typeface="Algerian" panose="04020705040A02060702" pitchFamily="82" charset="0"/>
              </a:rPr>
              <a:t>The Krakatau eruption.</a:t>
            </a:r>
            <a:endParaRPr lang="en-US" sz="8800" dirty="0">
              <a:latin typeface="Algerian" panose="04020705040A02060702" pitchFamily="82" charset="0"/>
            </a:endParaRPr>
          </a:p>
        </p:txBody>
      </p:sp>
      <p:sp>
        <p:nvSpPr>
          <p:cNvPr id="3" name="Subtitle 2"/>
          <p:cNvSpPr>
            <a:spLocks noGrp="1"/>
          </p:cNvSpPr>
          <p:nvPr>
            <p:ph type="subTitle" idx="1"/>
          </p:nvPr>
        </p:nvSpPr>
        <p:spPr/>
        <p:txBody>
          <a:bodyPr/>
          <a:lstStyle/>
          <a:p>
            <a:r>
              <a:rPr lang="en-US" dirty="0" smtClean="0">
                <a:latin typeface="Agency FB" panose="020B0503020202020204" pitchFamily="34" charset="0"/>
              </a:rPr>
              <a:t>By Alex N.</a:t>
            </a:r>
            <a:endParaRPr lang="en-US" dirty="0">
              <a:latin typeface="Agency FB" panose="020B0503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135" y="5290907"/>
            <a:ext cx="4889500" cy="137312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707" y="2689823"/>
            <a:ext cx="4950355" cy="2601084"/>
          </a:xfrm>
          <a:prstGeom prst="rect">
            <a:avLst/>
          </a:prstGeom>
        </p:spPr>
      </p:pic>
    </p:spTree>
    <p:extLst>
      <p:ext uri="{BB962C8B-B14F-4D97-AF65-F5344CB8AC3E}">
        <p14:creationId xmlns:p14="http://schemas.microsoft.com/office/powerpoint/2010/main" val="4112978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path" presetSubtype="0" accel="50000" decel="50000" fill="hold" grpId="2" nodeType="clickEffect">
                                  <p:stCondLst>
                                    <p:cond delay="0"/>
                                  </p:stCondLst>
                                  <p:iterate type="lt">
                                    <p:tmPct val="0"/>
                                  </p:iterate>
                                  <p:childTnLst>
                                    <p:animMotion origin="layout" path="M 0 0 C -0.066 0.006 -0.115 0.021 -0.115 0.033 C -0.115 0.044 -0.067 0.052 -0.003 0.052 C 0.061 0.052 0.115 0.044 0.115 0.033 C 0.115 0.021 0.059 0.018 -0.005 0.026 C -0.068 0.035 -0.115 0.05 -0.115 0.061 C -0.115 0.072 -0.066 0.081 -0.003 0.081 C 0.061 0.081 0.115 0.072 0.115 0.061 C 0.115 0.05 0.059 0.047 -0.004 0.055 C -0.068 0.063 -0.115 0.078 -0.115 0.089 C -0.115 0.101 -0.066 0.11 -0.002 0.11 C 0.061 0.11 0.115 0.101 0.115 0.089 C 0.115 0.079 0.059 0.076 -0.004 0.083 C -0.067 0.091 -0.115 0.107 -0.115 0.118 C -0.115 0.129 -0.065 0.138 -0.002 0.138 C 0.063 0.138 0.115 0.129 0.115 0.118 C 0.115 0.107 0.06 0.104 -0.003 0.112 C -0.066 0.12 -0.115 0.135 -0.115 0.146 C -0.115 0.158 -0.065 0.166 -0.001 0.166 C 0.063 0.166 0.115 0.157 0.115 0.146 C 0.115 0.135 0.06 0.132 -0.003 0.14 C -0.066 0.148 -0.115 0.164 -0.115 0.174 C -0.115 0.185 -0.064 0.194 -0.001 0.194 C 0.063 0.194 0.115 0.185 0.115 0.174 C 0.115 0.164 0.061 0.161 -0.003 0.168 C -0.066 0.176 -0.115 0.192 -0.115 0.203 C -0.115 0.213 -0.064 0.223 0 0.223 C 0.064 0.223 0.115 0.214 0.115 0.203 C 0.115 0.192 0.061 0.189 -0.002 0.197 C -0.065 0.205 -0.116 0.22 -0.115 0.231 C -0.114 0.242 -0.064 0.25 0 0.25 C 0.064 0.25 0.115 0.241 0.115 0.23 C 0.115 0.22 0.063 0.217 0 0.226 E" pathEditMode="relative" ptsTypes="">
                                      <p:cBhvr>
                                        <p:cTn id="11" dur="2000" fill="hold"/>
                                        <p:tgtEl>
                                          <p:spTgt spid="2"/>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56" presetClass="exit" presetSubtype="0" fill="hold" grpId="3" nodeType="clickEffect">
                                  <p:stCondLst>
                                    <p:cond delay="0"/>
                                  </p:stCondLst>
                                  <p:iterate type="lt">
                                    <p:tmPct val="10000"/>
                                  </p:iterate>
                                  <p:childTnLst>
                                    <p:anim from="(ppt_w)" to="(-ppt_w*2)" calcmode="lin" valueType="num">
                                      <p:cBhvr rctx="PPT">
                                        <p:cTn id="15" dur="500" autoRev="1">
                                          <p:stCondLst>
                                            <p:cond delay="0"/>
                                          </p:stCondLst>
                                        </p:cTn>
                                        <p:tgtEl>
                                          <p:spTgt spid="2"/>
                                        </p:tgtEl>
                                        <p:attrNameLst>
                                          <p:attrName>ppt_w</p:attrName>
                                        </p:attrNameLst>
                                      </p:cBhvr>
                                    </p:anim>
                                    <p:anim by="(ppt_w*0.50)" calcmode="lin" valueType="num">
                                      <p:cBhvr>
                                        <p:cTn id="16" dur="500" decel="50000" autoRev="1">
                                          <p:stCondLst>
                                            <p:cond delay="0"/>
                                          </p:stCondLst>
                                        </p:cTn>
                                        <p:tgtEl>
                                          <p:spTgt spid="2"/>
                                        </p:tgtEl>
                                        <p:attrNameLst>
                                          <p:attrName>ppt_x</p:attrName>
                                        </p:attrNameLst>
                                      </p:cBhvr>
                                    </p:anim>
                                    <p:anim from="(ppt_y)" to="(1+ppt_h/2)" calcmode="lin" valueType="num">
                                      <p:cBhvr>
                                        <p:cTn id="17" dur="1000">
                                          <p:stCondLst>
                                            <p:cond delay="0"/>
                                          </p:stCondLst>
                                        </p:cTn>
                                        <p:tgtEl>
                                          <p:spTgt spid="2"/>
                                        </p:tgtEl>
                                        <p:attrNameLst>
                                          <p:attrName>ppt_y</p:attrName>
                                        </p:attrNameLst>
                                      </p:cBhvr>
                                    </p:anim>
                                    <p:animRot by="21600000">
                                      <p:cBhvr>
                                        <p:cTn id="18" dur="1000">
                                          <p:stCondLst>
                                            <p:cond delay="0"/>
                                          </p:stCondLst>
                                        </p:cTn>
                                        <p:tgtEl>
                                          <p:spTgt spid="2"/>
                                        </p:tgtEl>
                                        <p:attrNameLst>
                                          <p:attrName>r</p:attrName>
                                        </p:attrNameLst>
                                      </p:cBhvr>
                                    </p:animRot>
                                    <p:set>
                                      <p:cBhvr>
                                        <p:cTn id="19" dur="1" fill="hold">
                                          <p:stCondLst>
                                            <p:cond delay="9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000"/>
                                        <p:tgtEl>
                                          <p:spTgt spid="11"/>
                                        </p:tgtEl>
                                      </p:cBhvr>
                                    </p:animEffect>
                                    <p:anim calcmode="lin" valueType="num">
                                      <p:cBhvr>
                                        <p:cTn id="49" dur="2000" fill="hold"/>
                                        <p:tgtEl>
                                          <p:spTgt spid="11"/>
                                        </p:tgtEl>
                                        <p:attrNameLst>
                                          <p:attrName>ppt_w</p:attrName>
                                        </p:attrNameLst>
                                      </p:cBhvr>
                                      <p:tavLst>
                                        <p:tav tm="0" fmla="#ppt_w*sin(2.5*pi*$)">
                                          <p:val>
                                            <p:fltVal val="0"/>
                                          </p:val>
                                        </p:tav>
                                        <p:tav tm="100000">
                                          <p:val>
                                            <p:fltVal val="1"/>
                                          </p:val>
                                        </p:tav>
                                      </p:tavLst>
                                    </p:anim>
                                    <p:anim calcmode="lin" valueType="num">
                                      <p:cBhvr>
                                        <p:cTn id="50"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2" grpId="3"/>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1883 THERE WAS a explosion so big it was more massive than a atomic bomb. The only thing that was this powerful is the Krakatau eruption!!!!!!!!!!!!!</a:t>
            </a:r>
            <a:endParaRPr lang="en-US" dirty="0"/>
          </a:p>
        </p:txBody>
      </p:sp>
      <p:sp>
        <p:nvSpPr>
          <p:cNvPr id="4" name="Text Placeholder 3"/>
          <p:cNvSpPr>
            <a:spLocks noGrp="1"/>
          </p:cNvSpPr>
          <p:nvPr>
            <p:ph type="body" sz="half" idx="2"/>
          </p:nvPr>
        </p:nvSpPr>
        <p:spPr>
          <a:xfrm>
            <a:off x="485662" y="2019300"/>
            <a:ext cx="4237150" cy="2048933"/>
          </a:xfrm>
        </p:spPr>
        <p:txBody>
          <a:bodyPr>
            <a:normAutofit/>
          </a:bodyPr>
          <a:lstStyle/>
          <a:p>
            <a:r>
              <a:rPr lang="en-US" dirty="0" smtClean="0"/>
              <a:t>The Krakatau eruption killed 34,000s of people and caused tsunamis to China, India, New Zealand, Australia, Japan, and the rest of Indonesia. The eruption was the most deadliest eruption and killed the most people ever recorded.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193" y="3043766"/>
            <a:ext cx="4456627" cy="2971085"/>
          </a:xfrm>
          <a:prstGeom prst="rect">
            <a:avLst/>
          </a:prstGeom>
        </p:spPr>
      </p:pic>
      <p:sp>
        <p:nvSpPr>
          <p:cNvPr id="5" name="Cloud Callout 4"/>
          <p:cNvSpPr/>
          <p:nvPr/>
        </p:nvSpPr>
        <p:spPr>
          <a:xfrm>
            <a:off x="8279012" y="3335629"/>
            <a:ext cx="1576523" cy="1193679"/>
          </a:xfrm>
          <a:prstGeom prst="cloudCallout">
            <a:avLst>
              <a:gd name="adj1" fmla="val -93750"/>
              <a:gd name="adj2" fmla="val 12596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Ahhh</a:t>
            </a:r>
            <a:r>
              <a:rPr lang="en-US" dirty="0" smtClean="0"/>
              <a:t>! Lava!</a:t>
            </a:r>
            <a:endParaRPr lang="en-US" dirty="0"/>
          </a:p>
        </p:txBody>
      </p:sp>
      <p:sp>
        <p:nvSpPr>
          <p:cNvPr id="6" name="Pentagon 5"/>
          <p:cNvSpPr/>
          <p:nvPr/>
        </p:nvSpPr>
        <p:spPr>
          <a:xfrm>
            <a:off x="3490175" y="4068233"/>
            <a:ext cx="1906073" cy="60679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Dangerous! </a:t>
            </a:r>
            <a:endParaRPr lang="en-US" dirty="0"/>
          </a:p>
        </p:txBody>
      </p:sp>
      <p:sp>
        <p:nvSpPr>
          <p:cNvPr id="7" name="Line Callout 3 6"/>
          <p:cNvSpPr/>
          <p:nvPr/>
        </p:nvSpPr>
        <p:spPr>
          <a:xfrm>
            <a:off x="7575044" y="0"/>
            <a:ext cx="3414257" cy="612648"/>
          </a:xfrm>
          <a:prstGeom prst="borderCallout3">
            <a:avLst>
              <a:gd name="adj1" fmla="val 18750"/>
              <a:gd name="adj2" fmla="val -8333"/>
              <a:gd name="adj3" fmla="val 18751"/>
              <a:gd name="adj4" fmla="val -82674"/>
              <a:gd name="adj5" fmla="val 188114"/>
              <a:gd name="adj6" fmla="val -203414"/>
              <a:gd name="adj7" fmla="val 578707"/>
              <a:gd name="adj8" fmla="val -47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sparks can shoot up to 30,000 feet (10,000 yards)</a:t>
            </a:r>
            <a:endParaRPr lang="en-US" dirty="0"/>
          </a:p>
        </p:txBody>
      </p:sp>
    </p:spTree>
    <p:extLst>
      <p:ext uri="{BB962C8B-B14F-4D97-AF65-F5344CB8AC3E}">
        <p14:creationId xmlns:p14="http://schemas.microsoft.com/office/powerpoint/2010/main" val="2047830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by="(-#ppt_w*2)" calcmode="lin" valueType="num">
                                      <p:cBhvr rctx="PPT">
                                        <p:cTn id="12" dur="500" autoRev="1" fill="hold">
                                          <p:stCondLst>
                                            <p:cond delay="0"/>
                                          </p:stCondLst>
                                        </p:cTn>
                                        <p:tgtEl>
                                          <p:spTgt spid="2"/>
                                        </p:tgtEl>
                                        <p:attrNameLst>
                                          <p:attrName>ppt_w</p:attrName>
                                        </p:attrNameLst>
                                      </p:cBhvr>
                                    </p:anim>
                                    <p:anim by="(#ppt_w*0.50)" calcmode="lin" valueType="num">
                                      <p:cBhvr>
                                        <p:cTn id="13" dur="500" decel="50000" autoRev="1" fill="hold">
                                          <p:stCondLst>
                                            <p:cond delay="0"/>
                                          </p:stCondLst>
                                        </p:cTn>
                                        <p:tgtEl>
                                          <p:spTgt spid="2"/>
                                        </p:tgtEl>
                                        <p:attrNameLst>
                                          <p:attrName>ppt_x</p:attrName>
                                        </p:attrNameLst>
                                      </p:cBhvr>
                                    </p:anim>
                                    <p:anim from="(-#ppt_h/2)" to="(#ppt_y)" calcmode="lin" valueType="num">
                                      <p:cBhvr>
                                        <p:cTn id="14" dur="1000" fill="hold">
                                          <p:stCondLst>
                                            <p:cond delay="0"/>
                                          </p:stCondLst>
                                        </p:cTn>
                                        <p:tgtEl>
                                          <p:spTgt spid="2"/>
                                        </p:tgtEl>
                                        <p:attrNameLst>
                                          <p:attrName>ppt_y</p:attrName>
                                        </p:attrNameLst>
                                      </p:cBhvr>
                                    </p:anim>
                                    <p:animRot by="21600000">
                                      <p:cBhvr>
                                        <p:cTn id="15" dur="1000" fill="hold">
                                          <p:stCondLst>
                                            <p:cond delay="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7584" y="592428"/>
            <a:ext cx="4700788" cy="4481847"/>
          </a:xfrm>
        </p:spPr>
      </p:pic>
      <p:sp>
        <p:nvSpPr>
          <p:cNvPr id="4" name="Text Placeholder 3"/>
          <p:cNvSpPr>
            <a:spLocks noGrp="1"/>
          </p:cNvSpPr>
          <p:nvPr>
            <p:ph type="body" sz="half" idx="2"/>
          </p:nvPr>
        </p:nvSpPr>
        <p:spPr/>
        <p:txBody>
          <a:bodyPr/>
          <a:lstStyle/>
          <a:p>
            <a:r>
              <a:rPr lang="en-US" dirty="0" smtClean="0"/>
              <a:t>The volcano sat on a fault line and is part of the ring of fire. Before the eruption the volcano was spewing out ash two days before the eruption the sea started to shake and then it exploded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050" y="4176358"/>
            <a:ext cx="4165523" cy="2681642"/>
          </a:xfrm>
          <a:prstGeom prst="rect">
            <a:avLst/>
          </a:prstGeom>
        </p:spPr>
      </p:pic>
      <p:sp>
        <p:nvSpPr>
          <p:cNvPr id="7" name="Smiley Face 6"/>
          <p:cNvSpPr/>
          <p:nvPr/>
        </p:nvSpPr>
        <p:spPr>
          <a:xfrm>
            <a:off x="2695575" y="5617200"/>
            <a:ext cx="1238250" cy="81217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4542165" y="5112375"/>
            <a:ext cx="1563360" cy="1009650"/>
          </a:xfrm>
          <a:prstGeom prst="wedgeEllipseCallout">
            <a:avLst>
              <a:gd name="adj1" fmla="val -105890"/>
              <a:gd name="adj2" fmla="val 41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HEARD OF THE RING </a:t>
            </a:r>
            <a:r>
              <a:rPr lang="en-US" smtClean="0"/>
              <a:t>OF FIRE?</a:t>
            </a:r>
            <a:endParaRPr lang="en-US" dirty="0"/>
          </a:p>
        </p:txBody>
      </p:sp>
      <p:sp>
        <p:nvSpPr>
          <p:cNvPr id="6" name="Line Callout 1 5"/>
          <p:cNvSpPr/>
          <p:nvPr/>
        </p:nvSpPr>
        <p:spPr>
          <a:xfrm>
            <a:off x="6170612" y="379476"/>
            <a:ext cx="1926786" cy="612648"/>
          </a:xfrm>
          <a:prstGeom prst="borderCallout1">
            <a:avLst>
              <a:gd name="adj1" fmla="val 18750"/>
              <a:gd name="adj2" fmla="val -8333"/>
              <a:gd name="adj3" fmla="val 357061"/>
              <a:gd name="adj4" fmla="val -145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location of the eruption.</a:t>
            </a:r>
            <a:endParaRPr lang="en-US" dirty="0"/>
          </a:p>
        </p:txBody>
      </p:sp>
    </p:spTree>
    <p:extLst>
      <p:ext uri="{BB962C8B-B14F-4D97-AF65-F5344CB8AC3E}">
        <p14:creationId xmlns:p14="http://schemas.microsoft.com/office/powerpoint/2010/main" val="3278250342"/>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1000" fill="hold"/>
                                        <p:tgtEl>
                                          <p:spTgt spid="6"/>
                                        </p:tgtEl>
                                        <p:attrNameLst>
                                          <p:attrName>ppt_w</p:attrName>
                                        </p:attrNameLst>
                                      </p:cBhvr>
                                      <p:tavLst>
                                        <p:tav tm="0">
                                          <p:val>
                                            <p:fltVal val="0"/>
                                          </p:val>
                                        </p:tav>
                                        <p:tav tm="100000">
                                          <p:val>
                                            <p:strVal val="#ppt_w"/>
                                          </p:val>
                                        </p:tav>
                                      </p:tavLst>
                                    </p:anim>
                                    <p:anim calcmode="lin" valueType="num">
                                      <p:cBhvr>
                                        <p:cTn id="51" dur="1000" fill="hold"/>
                                        <p:tgtEl>
                                          <p:spTgt spid="6"/>
                                        </p:tgtEl>
                                        <p:attrNameLst>
                                          <p:attrName>ppt_h</p:attrName>
                                        </p:attrNameLst>
                                      </p:cBhvr>
                                      <p:tavLst>
                                        <p:tav tm="0">
                                          <p:val>
                                            <p:fltVal val="0"/>
                                          </p:val>
                                        </p:tav>
                                        <p:tav tm="100000">
                                          <p:val>
                                            <p:strVal val="#ppt_h"/>
                                          </p:val>
                                        </p:tav>
                                      </p:tavLst>
                                    </p:anim>
                                    <p:anim calcmode="lin" valueType="num">
                                      <p:cBhvr>
                                        <p:cTn id="52" dur="1000" fill="hold"/>
                                        <p:tgtEl>
                                          <p:spTgt spid="6"/>
                                        </p:tgtEl>
                                        <p:attrNameLst>
                                          <p:attrName>style.rotation</p:attrName>
                                        </p:attrNameLst>
                                      </p:cBhvr>
                                      <p:tavLst>
                                        <p:tav tm="0">
                                          <p:val>
                                            <p:fltVal val="90"/>
                                          </p:val>
                                        </p:tav>
                                        <p:tav tm="100000">
                                          <p:val>
                                            <p:fltVal val="0"/>
                                          </p:val>
                                        </p:tav>
                                      </p:tavLst>
                                    </p:anim>
                                    <p:animEffect transition="in" filter="fade">
                                      <p:cBhvr>
                                        <p:cTn id="5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8"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the explosion took out all of the </a:t>
            </a:r>
            <a:r>
              <a:rPr lang="en-US" sz="2400" dirty="0" err="1" smtClean="0"/>
              <a:t>neibioring</a:t>
            </a:r>
            <a:r>
              <a:rPr lang="en-US" sz="2400" dirty="0" smtClean="0"/>
              <a:t> villages with the blast. The eruption shook the whole world. The eruption was followed by a black smoke screen so the villagers couldn't see. The explosion was heard 10,000 miles away. </a:t>
            </a:r>
            <a:endParaRPr lang="en-US" sz="2400" dirty="0"/>
          </a:p>
        </p:txBody>
      </p:sp>
      <p:sp>
        <p:nvSpPr>
          <p:cNvPr id="3" name="Text Placeholder 2"/>
          <p:cNvSpPr>
            <a:spLocks noGrp="1"/>
          </p:cNvSpPr>
          <p:nvPr>
            <p:ph type="body" idx="1"/>
          </p:nvPr>
        </p:nvSpPr>
        <p:spPr/>
        <p:txBody>
          <a:bodyPr/>
          <a:lstStyle/>
          <a:p>
            <a:r>
              <a:rPr lang="en-US" dirty="0" smtClean="0"/>
              <a:t>Lava pouring into a yard</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8438" y="1262062"/>
            <a:ext cx="4562917" cy="3030538"/>
          </a:xfrm>
        </p:spPr>
      </p:pic>
      <p:sp>
        <p:nvSpPr>
          <p:cNvPr id="5" name="Text Placeholder 4"/>
          <p:cNvSpPr>
            <a:spLocks noGrp="1"/>
          </p:cNvSpPr>
          <p:nvPr>
            <p:ph type="body" sz="quarter" idx="3"/>
          </p:nvPr>
        </p:nvSpPr>
        <p:spPr/>
        <p:txBody>
          <a:bodyPr/>
          <a:lstStyle/>
          <a:p>
            <a:r>
              <a:rPr lang="en-US" dirty="0" smtClean="0"/>
              <a:t>Beginning of the ash spew</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51311" y="1262063"/>
            <a:ext cx="4040716" cy="3030537"/>
          </a:xfrm>
        </p:spPr>
      </p:pic>
      <p:sp>
        <p:nvSpPr>
          <p:cNvPr id="10" name="Left Arrow Callout 9"/>
          <p:cNvSpPr/>
          <p:nvPr/>
        </p:nvSpPr>
        <p:spPr>
          <a:xfrm>
            <a:off x="10292027" y="1493949"/>
            <a:ext cx="1144068" cy="176440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 name="Right Arrow Callout 3"/>
          <p:cNvSpPr/>
          <p:nvPr/>
        </p:nvSpPr>
        <p:spPr>
          <a:xfrm>
            <a:off x="57681" y="1262062"/>
            <a:ext cx="914400" cy="237937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Smiley Face 8"/>
          <p:cNvSpPr/>
          <p:nvPr/>
        </p:nvSpPr>
        <p:spPr>
          <a:xfrm>
            <a:off x="10744200" y="5376672"/>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p:cNvSpPr/>
          <p:nvPr/>
        </p:nvSpPr>
        <p:spPr>
          <a:xfrm>
            <a:off x="9008174" y="3636531"/>
            <a:ext cx="2183701" cy="1361964"/>
          </a:xfrm>
          <a:prstGeom prst="wedgeEllipseCallout">
            <a:avLst>
              <a:gd name="adj1" fmla="val 49523"/>
              <a:gd name="adj2" fmla="val 130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HOPE THAT IS NOT MY YARD!</a:t>
            </a:r>
            <a:endParaRPr lang="en-US" dirty="0"/>
          </a:p>
        </p:txBody>
      </p:sp>
      <p:sp>
        <p:nvSpPr>
          <p:cNvPr id="6" name="Line Callout 2 5"/>
          <p:cNvSpPr/>
          <p:nvPr/>
        </p:nvSpPr>
        <p:spPr>
          <a:xfrm>
            <a:off x="10277338" y="0"/>
            <a:ext cx="1727728" cy="1377108"/>
          </a:xfrm>
          <a:prstGeom prst="borderCallout2">
            <a:avLst>
              <a:gd name="adj1" fmla="val 18750"/>
              <a:gd name="adj2" fmla="val -8333"/>
              <a:gd name="adj3" fmla="val 20350"/>
              <a:gd name="adj4" fmla="val -18580"/>
              <a:gd name="adj5" fmla="val 201325"/>
              <a:gd name="adj6" fmla="val -3626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metal is catching on fire.</a:t>
            </a:r>
            <a:endParaRPr lang="en-US" dirty="0"/>
          </a:p>
        </p:txBody>
      </p:sp>
    </p:spTree>
    <p:extLst>
      <p:ext uri="{BB962C8B-B14F-4D97-AF65-F5344CB8AC3E}">
        <p14:creationId xmlns:p14="http://schemas.microsoft.com/office/powerpoint/2010/main" val="167878140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10" grpId="0" animBg="1"/>
      <p:bldP spid="4" grpId="0" animBg="1"/>
      <p:bldP spid="9" grpId="0" animBg="1"/>
      <p:bldP spid="11"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299" r="4299"/>
          <a:stretch>
            <a:fillRect/>
          </a:stretch>
        </p:blipFill>
        <p:spPr>
          <a:xfrm>
            <a:off x="100370" y="67733"/>
            <a:ext cx="3280974" cy="4572000"/>
          </a:xfrm>
        </p:spPr>
      </p:pic>
      <p:sp>
        <p:nvSpPr>
          <p:cNvPr id="4" name="Text Placeholder 3"/>
          <p:cNvSpPr>
            <a:spLocks noGrp="1"/>
          </p:cNvSpPr>
          <p:nvPr>
            <p:ph type="body" sz="half" idx="2"/>
          </p:nvPr>
        </p:nvSpPr>
        <p:spPr>
          <a:xfrm>
            <a:off x="6170612" y="2590800"/>
            <a:ext cx="6021388" cy="2048933"/>
          </a:xfrm>
        </p:spPr>
        <p:txBody>
          <a:bodyPr/>
          <a:lstStyle/>
          <a:p>
            <a:r>
              <a:rPr lang="en-US" dirty="0" smtClean="0"/>
              <a:t>Scientist are trying to tell people to build there shelter far away from a volcanos they are also trying to deactivate volcanos.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080" y="-57150"/>
            <a:ext cx="3810000" cy="2647950"/>
          </a:xfrm>
          <a:prstGeom prst="rect">
            <a:avLst/>
          </a:prstGeom>
        </p:spPr>
      </p:pic>
      <p:sp>
        <p:nvSpPr>
          <p:cNvPr id="8" name="Pentagon 7"/>
          <p:cNvSpPr/>
          <p:nvPr/>
        </p:nvSpPr>
        <p:spPr>
          <a:xfrm>
            <a:off x="3773510" y="67733"/>
            <a:ext cx="4932609" cy="161939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WHEN THIS PART OF THE VOLCANO ERUPTED IT BLEW UP THE WHOLE ISLAND ALL THAT WAS LEFT IS A LITTLE PART OF THE VOLCANO THAT IS STILL ACTIVE.</a:t>
            </a:r>
            <a:endParaRPr lang="en-US" dirty="0"/>
          </a:p>
        </p:txBody>
      </p:sp>
      <p:sp>
        <p:nvSpPr>
          <p:cNvPr id="7" name="Line Callout 1 6"/>
          <p:cNvSpPr/>
          <p:nvPr/>
        </p:nvSpPr>
        <p:spPr>
          <a:xfrm>
            <a:off x="8706119" y="4457700"/>
            <a:ext cx="2395269" cy="1643063"/>
          </a:xfrm>
          <a:prstGeom prst="borderCallout1">
            <a:avLst>
              <a:gd name="adj1" fmla="val 18750"/>
              <a:gd name="adj2" fmla="val -8333"/>
              <a:gd name="adj3" fmla="val -166630"/>
              <a:gd name="adj4" fmla="val 535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Some of these rocks can shoot to the coast of India.</a:t>
            </a:r>
            <a:endParaRPr lang="en-US" dirty="0"/>
          </a:p>
        </p:txBody>
      </p:sp>
    </p:spTree>
    <p:extLst>
      <p:ext uri="{BB962C8B-B14F-4D97-AF65-F5344CB8AC3E}">
        <p14:creationId xmlns:p14="http://schemas.microsoft.com/office/powerpoint/2010/main" val="30215339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path" presetSubtype="0" accel="50000" decel="50000" fill="hold" grpId="0" nodeType="clickEffect">
                                  <p:stCondLst>
                                    <p:cond delay="0"/>
                                  </p:stCondLst>
                                  <p:childTnLst>
                                    <p:animMotion origin="layout" path="M 4.58333E-6 -4.44444E-6 C 0.00403 -0.06689 -0.04597 -0.125 -0.11303 -0.12893 C -0.17696 -0.13402 -0.23698 -0.08888 -0.24102 -0.02407 C -0.24597 0.03612 -0.20404 0.0919 -0.14401 0.09607 C -0.08907 0.09908 -0.03698 0.06204 -0.03295 0.00602 C -0.02904 -0.0449 -0.06407 -0.09305 -0.11498 -0.09699 C -0.16198 -0.1 -0.20599 -0.06898 -0.20899 -0.02199 C -0.21198 0.01991 -0.18399 0.06112 -0.14206 0.06297 C -0.10404 0.06598 -0.06797 0.0419 -0.06498 0.00394 C -0.06303 -0.03009 -0.08399 -0.06296 -0.11706 -0.06504 C -0.14597 -0.06689 -0.175 -0.04907 -0.17696 -0.0199 C -0.17904 0.0051 -0.16407 0.02894 -0.13998 0.03102 C -0.12006 0.03311 -0.09896 0.022 -0.09805 0.00209 C -0.09597 -0.01388 -0.10404 -0.03101 -0.11901 -0.0331 C -0.13099 -0.0331 -0.14297 -0.02893 -0.14506 -0.01805 C -0.14597 -0.01111 -0.14401 -0.00393 -0.13803 -0.00092 C -0.13503 -4.44444E-6 -0.13295 -4.44444E-6 -0.12995 -0.00092 " pathEditMode="relative" rAng="0" ptsTypes="AAAAAAAAAAAAAAAAA">
                                      <p:cBhvr>
                                        <p:cTn id="17" dur="2000" fill="hold"/>
                                        <p:tgtEl>
                                          <p:spTgt spid="4">
                                            <p:txEl>
                                              <p:pRg st="0" end="0"/>
                                            </p:txEl>
                                          </p:spTgt>
                                        </p:tgtEl>
                                        <p:attrNameLst>
                                          <p:attrName>ppt_x</p:attrName>
                                          <p:attrName>ppt_y</p:attrName>
                                        </p:attrNameLst>
                                      </p:cBhvr>
                                      <p:rCtr x="-12070" y="-1667"/>
                                    </p:animMotion>
                                  </p:childTnLst>
                                </p:cTn>
                              </p:par>
                            </p:childTnLst>
                          </p:cTn>
                        </p:par>
                      </p:childTnLst>
                    </p:cTn>
                  </p:par>
                  <p:par>
                    <p:cTn id="18" fill="hold">
                      <p:stCondLst>
                        <p:cond delay="indefinite"/>
                      </p:stCondLst>
                      <p:childTnLst>
                        <p:par>
                          <p:cTn id="19" fill="hold">
                            <p:stCondLst>
                              <p:cond delay="0"/>
                            </p:stCondLst>
                            <p:childTnLst>
                              <p:par>
                                <p:cTn id="20" presetID="53" presetClass="path" presetSubtype="0" accel="50000" decel="50000" fill="hold" nodeType="clickEffect">
                                  <p:stCondLst>
                                    <p:cond delay="0"/>
                                  </p:stCondLst>
                                  <p:childTnLst>
                                    <p:animMotion origin="layout" path="M 1.66667E-6 2.96296E-6 C -0.06602 0.00602 -0.11498 0.02106 -0.11498 0.0331 C -0.11498 0.04398 -0.06706 0.05208 -0.003 0.05208 C 0.06094 0.05208 0.11497 0.04398 0.11497 0.0331 C 0.11497 0.02106 0.05898 0.01805 -0.00495 0.02592 C -0.06797 0.03495 -0.11498 0.05 -0.11498 0.06111 C -0.11498 0.07199 -0.06602 0.08102 -0.003 0.08102 C 0.06094 0.08102 0.11497 0.07199 0.11497 0.06111 C 0.11497 0.05 0.05898 0.04699 -0.00404 0.05509 C -0.06797 0.06296 -0.11498 0.07801 -0.11498 0.08889 C -0.11498 0.10092 -0.06602 0.10995 -0.00195 0.10995 C 0.06094 0.10995 0.11497 0.10092 0.11497 0.08889 C 0.11497 0.07893 0.05898 0.07592 -0.00404 0.0831 C -0.06706 0.09097 -0.11498 0.10694 -0.11498 0.11805 C -0.11498 0.12893 -0.06498 0.13796 -0.00195 0.13796 C 0.06302 0.13796 0.11497 0.12893 0.11497 0.11805 C 0.11497 0.10694 0.06002 0.10393 -0.003 0.11203 C -0.06602 0.1199 -0.11498 0.13495 -0.11498 0.14606 C -0.11498 0.1581 -0.06498 0.16597 -0.00104 0.16597 C 0.06302 0.16597 0.11497 0.15694 0.11497 0.14606 C 0.11497 0.13495 0.06002 0.13194 -0.003 0.14004 C -0.06602 0.14791 -0.11498 0.16389 -0.11498 0.17407 C -0.11498 0.18495 -0.06406 0.19398 -0.00104 0.19398 C 0.06302 0.19398 0.11497 0.18495 0.11497 0.17407 C 0.11497 0.16389 0.06094 0.16111 -0.003 0.16805 C -0.06602 0.17592 -0.11498 0.1919 -0.11498 0.20301 C -0.11498 0.21296 -0.06406 0.22291 1.66667E-6 0.22291 C 0.06406 0.22291 0.11497 0.21389 0.11497 0.20301 C 0.11497 0.1919 0.06094 0.18889 -0.00195 0.19699 C -0.06498 0.20509 -0.11602 0.2199 -0.11498 0.23102 C -0.11406 0.2419 -0.06406 0.25 1.66667E-6 0.25 C 0.06406 0.25 0.11497 0.24097 0.11497 0.23009 C 0.11497 0.2199 0.06302 0.2169 1.66667E-6 0.22592 " pathEditMode="relative" rAng="0" ptsTypes="AAAAAAAAAAAAAAAAAAAAAAAAAAAAAAAAA">
                                      <p:cBhvr>
                                        <p:cTn id="21" dur="2000" fill="hold"/>
                                        <p:tgtEl>
                                          <p:spTgt spid="5"/>
                                        </p:tgtEl>
                                        <p:attrNameLst>
                                          <p:attrName>ppt_x</p:attrName>
                                          <p:attrName>ppt_y</p:attrName>
                                        </p:attrNameLst>
                                      </p:cBhvr>
                                      <p:rCtr x="-13" y="12500"/>
                                    </p:animMotion>
                                  </p:childTnLst>
                                </p:cTn>
                              </p:par>
                            </p:childTnLst>
                          </p:cTn>
                        </p:par>
                      </p:childTnLst>
                    </p:cTn>
                  </p:par>
                  <p:par>
                    <p:cTn id="22" fill="hold">
                      <p:stCondLst>
                        <p:cond delay="indefinite"/>
                      </p:stCondLst>
                      <p:childTnLst>
                        <p:par>
                          <p:cTn id="23" fill="hold">
                            <p:stCondLst>
                              <p:cond delay="0"/>
                            </p:stCondLst>
                            <p:childTnLst>
                              <p:par>
                                <p:cTn id="24" presetID="28" presetClass="path" presetSubtype="0" accel="50000" decel="50000" fill="hold" grpId="1" nodeType="clickEffect">
                                  <p:stCondLst>
                                    <p:cond delay="0"/>
                                  </p:stCondLst>
                                  <p:childTnLst>
                                    <p:animMotion origin="layout" path="M 4.58333E-6 -4.44444E-6 C 0.01705 -4.44444E-6 0.03099 0.01389 0.03099 0.03102 C 0.03099 0.04908 0.01705 0.06297 4.58333E-6 0.06297 C -0.01706 0.06297 -0.03099 0.07709 -0.03099 0.09399 C -0.03099 0.11112 -0.01706 0.125 4.58333E-6 0.125 C 0.01705 0.125 0.03099 0.13889 0.03099 0.15602 C 0.03099 0.17292 0.01705 0.18704 4.58333E-6 0.18704 C -0.01706 0.18704 -0.03099 0.20093 -0.03099 0.21899 C -0.03099 0.23612 -0.01706 0.25 4.58333E-6 0.25 C 0.01705 0.25 0.03099 0.23612 0.03099 0.21899 C 0.03099 0.20093 0.01705 0.18704 4.58333E-6 0.18704 C -0.01706 0.18704 -0.03099 0.17292 -0.03099 0.15602 C -0.03099 0.13889 -0.01706 0.125 4.58333E-6 0.125 C 0.01705 0.125 0.03099 0.11112 0.03099 0.09399 C 0.03099 0.07709 0.01705 0.06297 4.58333E-6 0.06297 C -0.01706 0.06297 -0.03099 0.04908 -0.03099 0.03102 C -0.03099 0.01389 -0.01706 -4.44444E-6 4.58333E-6 -4.44444E-6 Z " pathEditMode="relative" rAng="0" ptsTypes="AAAAAAAAAAAAAAAAA">
                                      <p:cBhvr>
                                        <p:cTn id="25" dur="2000" fill="hold"/>
                                        <p:tgtEl>
                                          <p:spTgt spid="4">
                                            <p:txEl>
                                              <p:pRg st="0" end="0"/>
                                            </p:txEl>
                                          </p:spTgt>
                                        </p:tgtEl>
                                        <p:attrNameLst>
                                          <p:attrName>ppt_x</p:attrName>
                                          <p:attrName>ppt_y</p:attrName>
                                        </p:attrNameLst>
                                      </p:cBhvr>
                                      <p:rCtr x="0" y="12500"/>
                                    </p:animMotion>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8"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54" y="-125569"/>
            <a:ext cx="10058400" cy="2743200"/>
          </a:xfrm>
        </p:spPr>
        <p:txBody>
          <a:bodyPr/>
          <a:lstStyle/>
          <a:p>
            <a:r>
              <a:rPr lang="en-US" dirty="0" smtClean="0"/>
              <a:t>I hope you </a:t>
            </a:r>
            <a:r>
              <a:rPr lang="en-US" dirty="0" err="1" smtClean="0"/>
              <a:t>enjoid</a:t>
            </a:r>
            <a:r>
              <a:rPr lang="en-US" dirty="0" smtClean="0"/>
              <a:t> my presentation about the Krakatau eruption. watch out there might be a volcano sprouting in your back yard!</a:t>
            </a:r>
            <a:endParaRPr lang="en-US" dirty="0"/>
          </a:p>
        </p:txBody>
      </p:sp>
      <p:sp>
        <p:nvSpPr>
          <p:cNvPr id="3" name="Text Placeholder 2"/>
          <p:cNvSpPr>
            <a:spLocks noGrp="1"/>
          </p:cNvSpPr>
          <p:nvPr>
            <p:ph type="body" idx="1"/>
          </p:nvPr>
        </p:nvSpPr>
        <p:spPr>
          <a:xfrm>
            <a:off x="398462" y="4190207"/>
            <a:ext cx="8535988" cy="1879600"/>
          </a:xfrm>
        </p:spPr>
        <p:txBody>
          <a:bodyPr>
            <a:normAutofit fontScale="47500" lnSpcReduction="20000"/>
          </a:bodyPr>
          <a:lstStyle/>
          <a:p>
            <a:r>
              <a:rPr lang="en-US" sz="9600" dirty="0" smtClean="0">
                <a:solidFill>
                  <a:srgbClr val="00B0F0"/>
                </a:solidFill>
              </a:rPr>
              <a:t>😎😒😜😎😎😎😎😎</a:t>
            </a:r>
            <a:r>
              <a:rPr lang="en-US" sz="9600" dirty="0" smtClean="0">
                <a:solidFill>
                  <a:srgbClr val="FFFF00"/>
                </a:solidFill>
              </a:rPr>
              <a:t>🍤🍕🍔🍗🍦🍧🍨🍪🍩🍫🍬🍭🍮🍰🍜🍖🍟🍞🍝🍛</a:t>
            </a:r>
            <a:endParaRPr lang="en-US" sz="9600" dirty="0">
              <a:solidFill>
                <a:srgbClr val="FFFF00"/>
              </a:solidFill>
            </a:endParaRPr>
          </a:p>
        </p:txBody>
      </p:sp>
      <p:sp>
        <p:nvSpPr>
          <p:cNvPr id="4" name="Lightning Bolt 3"/>
          <p:cNvSpPr/>
          <p:nvPr/>
        </p:nvSpPr>
        <p:spPr>
          <a:xfrm>
            <a:off x="6310648" y="2498501"/>
            <a:ext cx="2286643" cy="176183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p:cNvSpPr/>
          <p:nvPr/>
        </p:nvSpPr>
        <p:spPr>
          <a:xfrm>
            <a:off x="7894749" y="1957589"/>
            <a:ext cx="3515933" cy="785611"/>
          </a:xfrm>
          <a:prstGeom prst="wedgeEllipseCallout">
            <a:avLst>
              <a:gd name="adj1" fmla="val -49404"/>
              <a:gd name="adj2" fmla="val 111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Boom </a:t>
            </a:r>
            <a:r>
              <a:rPr lang="en-US" dirty="0" err="1" smtClean="0"/>
              <a:t>shaaklaaakalaaka</a:t>
            </a:r>
            <a:r>
              <a:rPr lang="en-US" dirty="0" smtClean="0"/>
              <a:t>!!!!</a:t>
            </a:r>
            <a:endParaRPr lang="en-US" dirty="0"/>
          </a:p>
        </p:txBody>
      </p:sp>
      <p:pic>
        <p:nvPicPr>
          <p:cNvPr id="6" name="gRdP9_v3USU"/>
          <p:cNvPicPr>
            <a:picLocks noRot="1" noChangeAspect="1"/>
          </p:cNvPicPr>
          <p:nvPr>
            <a:videoFile r:link="rId1"/>
          </p:nvPr>
        </p:nvPicPr>
        <p:blipFill>
          <a:blip r:embed="rId3"/>
          <a:stretch>
            <a:fillRect/>
          </a:stretch>
        </p:blipFill>
        <p:spPr>
          <a:xfrm>
            <a:off x="1320901" y="1957589"/>
            <a:ext cx="4572000" cy="2487411"/>
          </a:xfrm>
          <a:prstGeom prst="rect">
            <a:avLst/>
          </a:prstGeom>
        </p:spPr>
      </p:pic>
      <p:sp>
        <p:nvSpPr>
          <p:cNvPr id="7" name="Smiley Face 6"/>
          <p:cNvSpPr/>
          <p:nvPr/>
        </p:nvSpPr>
        <p:spPr>
          <a:xfrm flipH="1">
            <a:off x="10442440" y="5345789"/>
            <a:ext cx="1038225" cy="85498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p:cNvSpPr/>
          <p:nvPr/>
        </p:nvSpPr>
        <p:spPr>
          <a:xfrm>
            <a:off x="8934450" y="4895394"/>
            <a:ext cx="1498465" cy="175577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THKS FOR WATC-ING</a:t>
            </a:r>
            <a:endParaRPr lang="en-US" dirty="0"/>
          </a:p>
        </p:txBody>
      </p:sp>
      <p:sp>
        <p:nvSpPr>
          <p:cNvPr id="9" name="Line Callout 3 8"/>
          <p:cNvSpPr/>
          <p:nvPr/>
        </p:nvSpPr>
        <p:spPr>
          <a:xfrm>
            <a:off x="2600324" y="5643563"/>
            <a:ext cx="2200275" cy="1007606"/>
          </a:xfrm>
          <a:prstGeom prst="borderCallout3">
            <a:avLst>
              <a:gd name="adj1" fmla="val 18750"/>
              <a:gd name="adj2" fmla="val -8333"/>
              <a:gd name="adj3" fmla="val 6319"/>
              <a:gd name="adj4" fmla="val -42554"/>
              <a:gd name="adj5" fmla="val 92154"/>
              <a:gd name="adj6" fmla="val -100283"/>
              <a:gd name="adj7" fmla="val -261736"/>
              <a:gd name="adj8" fmla="val 39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Video that will have a 40% of working.</a:t>
            </a:r>
            <a:endParaRPr lang="en-US" dirty="0"/>
          </a:p>
        </p:txBody>
      </p:sp>
    </p:spTree>
    <p:extLst>
      <p:ext uri="{BB962C8B-B14F-4D97-AF65-F5344CB8AC3E}">
        <p14:creationId xmlns:p14="http://schemas.microsoft.com/office/powerpoint/2010/main" val="28122891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bg/>
                                          </p:spTgt>
                                        </p:tgtEl>
                                        <p:attrNameLst>
                                          <p:attrName>style.visibility</p:attrName>
                                        </p:attrNameLst>
                                      </p:cBhvr>
                                      <p:to>
                                        <p:strVal val="visible"/>
                                      </p:to>
                                    </p:set>
                                    <p:animEffect transition="in" filter="barn(inVertical)">
                                      <p:cBhvr>
                                        <p:cTn id="33" dur="500"/>
                                        <p:tgtEl>
                                          <p:spTgt spid="8">
                                            <p:bg/>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barn(inVertical)">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9" display="0">
                  <p:stCondLst>
                    <p:cond delay="indefinite"/>
                  </p:stCondLst>
                </p:cTn>
                <p:tgtEl>
                  <p:spTgt spid="6"/>
                </p:tgtEl>
              </p:cMediaNode>
            </p:video>
          </p:childTnLst>
        </p:cTn>
      </p:par>
    </p:tnLst>
    <p:bldLst>
      <p:bldP spid="2" grpId="0"/>
      <p:bldP spid="4" grpId="0" animBg="1"/>
      <p:bldP spid="5" grpId="0" animBg="1"/>
      <p:bldP spid="7" grpId="0" animBg="1"/>
      <p:bldP spid="8" grpId="0" build="p" animBg="1"/>
      <p:bldP spid="9"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228</TotalTime>
  <Words>324</Words>
  <Application>Microsoft Office PowerPoint</Application>
  <PresentationFormat>Widescreen</PresentationFormat>
  <Paragraphs>25</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Agency FB</vt:lpstr>
      <vt:lpstr>Algerian</vt:lpstr>
      <vt:lpstr>Century Gothic</vt:lpstr>
      <vt:lpstr>Wingdings 3</vt:lpstr>
      <vt:lpstr>Slice</vt:lpstr>
      <vt:lpstr>The Krakatau eruption.</vt:lpstr>
      <vt:lpstr>In 1883 THERE WAS a explosion so big it was more massive than a atomic bomb. The only thing that was this powerful is the Krakatau eruption!!!!!!!!!!!!!</vt:lpstr>
      <vt:lpstr>PowerPoint Presentation</vt:lpstr>
      <vt:lpstr>the explosion took out all of the neibioring villages with the blast. The eruption shook the whole world. The eruption was followed by a black smoke screen so the villagers couldn't see. The explosion was heard 10,000 miles away. </vt:lpstr>
      <vt:lpstr>PowerPoint Presentation</vt:lpstr>
      <vt:lpstr>I hope you enjoid my presentation about the Krakatau eruption. watch out there might be a volcano sprouting in your back yard!</vt:lpstr>
    </vt:vector>
  </TitlesOfParts>
  <Company>Des Moines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Krakatau eruption.</dc:title>
  <dc:creator>Hanwalt Proxy Student ID</dc:creator>
  <cp:lastModifiedBy>Hanwalt Proxy Student ID</cp:lastModifiedBy>
  <cp:revision>24</cp:revision>
  <dcterms:created xsi:type="dcterms:W3CDTF">2017-02-22T15:20:53Z</dcterms:created>
  <dcterms:modified xsi:type="dcterms:W3CDTF">2017-02-24T20:24:57Z</dcterms:modified>
</cp:coreProperties>
</file>