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54" d="100"/>
          <a:sy n="54" d="100"/>
        </p:scale>
        <p:origin x="643"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4617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2/24/2017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3710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0982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2/24/2017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2314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1325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3243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2942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2/24/2017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5091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2/24/2017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4323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2/24/2017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137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2/24/2017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7930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2/24/2017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473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2/24/2017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0874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2/24/2017</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1525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2/24/2017</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4289556"/>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5.wav"/><Relationship Id="rId1" Type="http://schemas.openxmlformats.org/officeDocument/2006/relationships/slideLayout" Target="../slideLayouts/slideLayout2.xml"/><Relationship Id="rId4"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6.wav"/><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1408" y="902677"/>
            <a:ext cx="10373816" cy="644769"/>
          </a:xfrm>
        </p:spPr>
        <p:txBody>
          <a:bodyPr/>
          <a:lstStyle/>
          <a:p>
            <a:r>
              <a:rPr lang="en-US" dirty="0" smtClean="0">
                <a:solidFill>
                  <a:schemeClr val="bg2"/>
                </a:solidFill>
              </a:rPr>
              <a:t>Hurricanes</a:t>
            </a:r>
            <a:r>
              <a:rPr lang="en-US" dirty="0" smtClean="0"/>
              <a:t>…</a:t>
            </a:r>
            <a:endParaRPr lang="en-US" dirty="0"/>
          </a:p>
        </p:txBody>
      </p:sp>
      <p:sp>
        <p:nvSpPr>
          <p:cNvPr id="3" name="Subtitle 2"/>
          <p:cNvSpPr>
            <a:spLocks noGrp="1"/>
          </p:cNvSpPr>
          <p:nvPr>
            <p:ph type="subTitle" idx="1"/>
          </p:nvPr>
        </p:nvSpPr>
        <p:spPr>
          <a:xfrm>
            <a:off x="674631" y="5339461"/>
            <a:ext cx="10707370" cy="434974"/>
          </a:xfrm>
        </p:spPr>
        <p:txBody>
          <a:bodyPr/>
          <a:lstStyle/>
          <a:p>
            <a:r>
              <a:rPr lang="en-US" dirty="0" smtClean="0">
                <a:solidFill>
                  <a:schemeClr val="accent6">
                    <a:lumMod val="75000"/>
                  </a:schemeClr>
                </a:solidFill>
              </a:rPr>
              <a:t>BY: Claire😉👍🎧</a:t>
            </a:r>
            <a:endParaRPr lang="en-US" dirty="0">
              <a:solidFill>
                <a:schemeClr val="accent6">
                  <a:lumMod val="75000"/>
                </a:schemeClr>
              </a:solidFill>
            </a:endParaRPr>
          </a:p>
        </p:txBody>
      </p:sp>
      <p:pic>
        <p:nvPicPr>
          <p:cNvPr id="4" name="Picture 3" descr="Siete superhuracanes sacudirán EE.UU., México y el Caribe entre 2013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1961" y="318868"/>
            <a:ext cx="4656993" cy="3725594"/>
          </a:xfrm>
          <a:prstGeom prst="rect">
            <a:avLst/>
          </a:prstGeom>
        </p:spPr>
      </p:pic>
    </p:spTree>
    <p:extLst>
      <p:ext uri="{BB962C8B-B14F-4D97-AF65-F5344CB8AC3E}">
        <p14:creationId xmlns:p14="http://schemas.microsoft.com/office/powerpoint/2010/main" val="4149377837"/>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2" name="drumroll.wav"/>
          </p:stSnd>
        </p:sndAc>
      </p:transition>
    </mc:Choice>
    <mc:Fallback xmlns="">
      <p:transition spd="slow">
        <p:fade/>
        <p:sndAc>
          <p:stSnd>
            <p:snd r:embed="rId4"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path" presetSubtype="0" accel="50000" decel="50000" fill="hold" grpId="0" nodeType="clickEffect">
                                  <p:stCondLst>
                                    <p:cond delay="0"/>
                                  </p:stCondLst>
                                  <p:childTnLst>
                                    <p:animMotion origin="layout" path="M -1.04167E-6 -3.7037E-6 C -0.00104 0.025 0.06003 0.04699 0.13698 0.04792 C 0.19805 0.05 0.24805 0.03797 0.24896 0.02292 C 0.24896 0.00811 0.2 -0.00601 0.13802 -0.00694 C 0.10703 -0.00694 0.07904 -0.00509 0.05899 -3.7037E-6 C 0.02995 0.00695 0.01302 0.01806 0.01302 0.03102 C 0.01302 0.03797 0.01797 0.04491 0.02695 0.05093 C 0.04805 0.06389 0.08906 0.07292 0.13594 0.07408 C 0.19102 0.07593 0.23594 0.06505 0.23594 0.05209 C 0.23698 0.03797 0.19206 0.02593 0.13698 0.02408 C 0.10899 0.02408 0.08399 0.02593 0.06498 0.0301 C 0.03998 0.03704 0.02396 0.04792 0.02396 0.05903 C 0.02396 0.06505 0.02904 0.07107 0.03698 0.07709 C 0.05599 0.08797 0.09206 0.09699 0.13503 0.09792 C 0.18503 0.09908 0.225 0.08889 0.225 0.07709 C 0.22604 0.06505 0.18594 0.05394 0.13594 0.05301 C 0.11094 0.05209 0.08802 0.05394 0.07096 0.05811 C 0.04805 0.06389 0.03503 0.07292 0.03503 0.08403 C 0.03503 0.08889 0.03906 0.09491 0.04596 0.1 C 0.06302 0.10996 0.09596 0.11806 0.13399 0.11899 C 0.17904 0.11899 0.21498 0.11111 0.21498 0.1 C 0.21498 0.08889 0.17995 0.07894 0.13503 0.07801 C 0.11302 0.07801 0.09206 0.0801 0.07695 0.08311 C 0.05599 0.08797 0.04401 0.09699 0.04297 0.10602 C 0.04297 0.11111 0.04805 0.11598 0.05404 0.11991 C 0.06901 0.1301 0.09896 0.13704 0.13294 0.13704 C 0.17305 0.13797 0.20599 0.13102 0.20599 0.12107 C 0.20703 0.11111 0.17396 0.10209 0.13399 0.10093 C 0.11406 0.10093 0.09505 0.10209 0.08203 0.10602 C 0.06302 0.10996 0.05195 0.11806 0.05195 0.12593 C 0.05195 0.13102 0.05495 0.13496 0.06094 0.13889 C 0.075 0.14792 0.10104 0.15394 0.13203 0.1551 C 0.16901 0.1551 0.19805 0.14908 0.19805 0.14005 C 0.19896 0.13102 0.17005 0.12292 0.13294 0.12199 C 0.11498 0.12199 0.09896 0.12292 0.08698 0.12593 C 0.07005 0.1301 0.06003 0.13704 0.06003 0.14491 C 0.06003 0.14908 0.06302 0.15209 0.06797 0.15602 C 0.07995 0.16389 0.10404 0.16899 0.13203 0.16991 C 0.16498 0.17107 0.19102 0.16505 0.19102 0.15602 C 0.19102 0.14908 0.16602 0.14098 0.13294 0.14098 C 0.11602 0.14005 0.10104 0.1419 0.08998 0.14399 C 0.075 0.14792 0.06602 0.15394 0.06602 0.16111 C 0.06602 0.16505 0.06901 0.16806 0.07396 0.17107 C 0.08503 0.17801 0.10703 0.18311 0.13099 0.18403 C 0.16094 0.18496 0.18503 0.17894 0.18503 0.17199 C 0.18503 0.16389 0.16094 0.15811 0.13203 0.15695 C 0.11797 0.15695 0.10404 0.15811 0.09401 0.16111 C 0.07995 0.16389 0.07201 0.16899 0.07201 0.17593 C 0.07201 0.17894 0.075 0.18195 0.07904 0.18496 C 0.08906 0.19098 0.10794 0.19607 0.13099 0.19607 C 0.15703 0.19699 0.17904 0.1919 0.17904 0.18496 C 0.17904 0.17894 0.15794 0.17292 0.13099 0.17292 C 0.11901 0.17199 0.10599 0.17292 0.09701 0.175 C 0.08503 0.17894 0.078 0.18403 0.078 0.18889 C 0.078 0.1919 0.07995 0.19491 0.08399 0.19699 C 0.09297 0.20301 0.11003 0.20695 0.13099 0.20811 C 0.15495 0.20811 0.17396 0.20301 0.17396 0.19792 C 0.17396 0.1919 0.15495 0.18611 0.13099 0.18611 C 0.11901 0.18611 0.10794 0.18704 0.10104 0.18889 C 0.08906 0.19098 0.08294 0.19607 0.08294 0.20093 C 0.08294 0.20301 0.08503 0.20602 0.08802 0.20811 C 0.09596 0.21389 0.11198 0.2169 0.12995 0.21806 C 0.15195 0.21806 0.16901 0.21389 0.16901 0.20903 C 0.16901 0.20301 0.15195 0.19908 0.13099 0.19792 C 0.12005 0.19792 0.11003 0.19908 0.103 0.20093 C 0.09297 0.20301 0.08698 0.20695 0.08698 0.21204 C 0.08698 0.21389 0.08906 0.21598 0.09206 0.21806 " pathEditMode="relative" rAng="0" ptsTypes="AAAAAAAAAAAAAAAAAAAAAAAAAAAAAAAAAAAAAAAAAAAAAAAAAAAAAAAAAAAAAAAAAAA">
                                      <p:cBhvr>
                                        <p:cTn id="6" dur="2000" fill="hold"/>
                                        <p:tgtEl>
                                          <p:spTgt spid="2"/>
                                        </p:tgtEl>
                                        <p:attrNameLst>
                                          <p:attrName>ppt_x</p:attrName>
                                          <p:attrName>ppt_y</p:attrName>
                                        </p:attrNameLst>
                                      </p:cBhvr>
                                      <p:rCtr x="12435" y="10556"/>
                                    </p:animMotion>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grpId="1" nodeType="click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5" presetClass="path" presetSubtype="0" accel="50000" decel="50000" fill="hold" nodeType="clickEffect">
                                  <p:stCondLst>
                                    <p:cond delay="0"/>
                                  </p:stCondLst>
                                  <p:childTnLst>
                                    <p:animMotion origin="layout" path="M 1.66667E-6 -0.00509 L 0.01706 -0.00509 C 0.025 -0.00509 0.03398 -0.01898 0.04206 -0.02106 C 0.04805 -0.02106 0.05898 -0.0081 0.06406 -0.0081 C 0.07096 -0.0081 0.07799 -0.01203 0.09101 -0.01203 L 0.1 -0.16713 L 0.11002 0.01991 L 0.122 -0.00509 L 0.13203 -0.01203 L 0.15599 -0.00602 C 0.16706 -0.00903 0.17604 -0.02199 0.18698 -0.02708 C 0.19101 -0.02801 0.2 -0.02916 0.20599 -0.02708 C 0.21198 -0.025 0.21706 -0.01111 0.21901 -0.01018 C 0.222 -0.00602 0.22903 -0.01018 0.23294 -0.0081 L 0.23906 -0.00509 L 0.25 -0.00509 " pathEditMode="relative" rAng="0" ptsTypes="AAAAAAAAAAAAAAAA">
                                      <p:cBhvr>
                                        <p:cTn id="18" dur="2000" fill="hold"/>
                                        <p:tgtEl>
                                          <p:spTgt spid="3">
                                            <p:txEl>
                                              <p:pRg st="0" end="0"/>
                                            </p:txEl>
                                          </p:spTgt>
                                        </p:tgtEl>
                                        <p:attrNameLst>
                                          <p:attrName>ppt_x</p:attrName>
                                          <p:attrName>ppt_y</p:attrName>
                                        </p:attrNameLst>
                                      </p:cBhvr>
                                      <p:rCtr x="12500" y="-68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435" y="259620"/>
            <a:ext cx="10571998" cy="970450"/>
          </a:xfrm>
        </p:spPr>
        <p:txBody>
          <a:bodyPr/>
          <a:lstStyle/>
          <a:p>
            <a:r>
              <a:rPr lang="en-US" dirty="0" smtClean="0">
                <a:solidFill>
                  <a:schemeClr val="tx2">
                    <a:lumMod val="75000"/>
                  </a:schemeClr>
                </a:solidFill>
              </a:rPr>
              <a:t>What is it?/Impact</a:t>
            </a:r>
            <a:r>
              <a:rPr lang="en-US" dirty="0" smtClean="0">
                <a:solidFill>
                  <a:srgbClr val="FFFF00"/>
                </a:solidFill>
              </a:rPr>
              <a:t>😖</a:t>
            </a:r>
            <a:endParaRPr lang="en-US" dirty="0">
              <a:solidFill>
                <a:srgbClr val="FFFF00"/>
              </a:solidFill>
            </a:endParaRPr>
          </a:p>
        </p:txBody>
      </p:sp>
      <p:sp>
        <p:nvSpPr>
          <p:cNvPr id="3" name="Content Placeholder 2"/>
          <p:cNvSpPr>
            <a:spLocks noGrp="1"/>
          </p:cNvSpPr>
          <p:nvPr>
            <p:ph idx="1"/>
          </p:nvPr>
        </p:nvSpPr>
        <p:spPr>
          <a:xfrm>
            <a:off x="1430215" y="1512278"/>
            <a:ext cx="10514492" cy="4700953"/>
          </a:xfrm>
        </p:spPr>
        <p:txBody>
          <a:bodyPr/>
          <a:lstStyle/>
          <a:p>
            <a:r>
              <a:rPr lang="en-US" dirty="0" smtClean="0">
                <a:solidFill>
                  <a:srgbClr val="00FF00"/>
                </a:solidFill>
              </a:rPr>
              <a:t>So what is a hurricane? Hurricanes are super storms that are huge and land.      The impacts:  When a hurricane happens buildings get destroyed and people get trapped under rubble, and sometimes the flood water gets infected with chemicals and nobody can eat or drink the stuff that’ s been in the water. They knock trees and buildings get swept away. People stay on roofs to avoid  the water. After a hurricane happens rescue helicopters come to pick up the people  who survived. A few people die of hunger, sickness from the chemicals, or drowned. That’s impacts and what they are! </a:t>
            </a:r>
            <a:endParaRPr lang="en-US" dirty="0">
              <a:solidFill>
                <a:srgbClr val="00FF00"/>
              </a:solidFill>
            </a:endParaRPr>
          </a:p>
        </p:txBody>
      </p:sp>
      <p:sp>
        <p:nvSpPr>
          <p:cNvPr id="5" name="Equal 4"/>
          <p:cNvSpPr/>
          <p:nvPr/>
        </p:nvSpPr>
        <p:spPr>
          <a:xfrm>
            <a:off x="5087815" y="4936676"/>
            <a:ext cx="4686218" cy="1811645"/>
          </a:xfrm>
          <a:prstGeom prst="mathEqual">
            <a:avLst>
              <a:gd name="adj1" fmla="val 36745"/>
              <a:gd name="adj2" fmla="val 265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Center</a:t>
            </a:r>
          </a:p>
          <a:p>
            <a:pPr algn="ctr"/>
            <a:endParaRPr lang="en-US" dirty="0">
              <a:solidFill>
                <a:schemeClr val="tx1"/>
              </a:solidFill>
            </a:endParaRPr>
          </a:p>
          <a:p>
            <a:pPr algn="ctr"/>
            <a:endParaRPr lang="en-US" dirty="0" smtClean="0">
              <a:solidFill>
                <a:schemeClr val="tx1"/>
              </a:solidFill>
            </a:endParaRPr>
          </a:p>
          <a:p>
            <a:pPr algn="ctr"/>
            <a:r>
              <a:rPr lang="en-US" dirty="0" smtClean="0">
                <a:solidFill>
                  <a:schemeClr val="tx1"/>
                </a:solidFill>
              </a:rPr>
              <a:t>Eye </a:t>
            </a:r>
            <a:endParaRPr lang="en-US" dirty="0">
              <a:solidFill>
                <a:schemeClr val="tx1"/>
              </a:solidFill>
            </a:endParaRPr>
          </a:p>
        </p:txBody>
      </p:sp>
    </p:spTree>
    <p:extLst>
      <p:ext uri="{BB962C8B-B14F-4D97-AF65-F5344CB8AC3E}">
        <p14:creationId xmlns:p14="http://schemas.microsoft.com/office/powerpoint/2010/main" val="186323759"/>
      </p:ext>
    </p:extLst>
  </p:cSld>
  <p:clrMapOvr>
    <a:masterClrMapping/>
  </p:clrMapOvr>
  <mc:AlternateContent xmlns:mc="http://schemas.openxmlformats.org/markup-compatibility/2006" xmlns:p14="http://schemas.microsoft.com/office/powerpoint/2010/main">
    <mc:Choice Requires="p14">
      <p:transition spd="slow" p14:dur="1250">
        <p14:switch dir="r"/>
        <p:sndAc>
          <p:stSnd>
            <p:snd r:embed="rId2" name="suction.wav"/>
          </p:stSnd>
        </p:sndAc>
      </p:transition>
    </mc:Choice>
    <mc:Fallback xmlns="">
      <p:transition spd="slow">
        <p:fade/>
        <p:sndAc>
          <p:stSnd>
            <p:snd r:embed="rId3"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0" presetClass="path" presetSubtype="0" accel="50000" decel="50000" fill="hold" grpId="0" nodeType="clickEffect">
                                  <p:stCondLst>
                                    <p:cond delay="0"/>
                                  </p:stCondLst>
                                  <p:childTnLst>
                                    <p:animMotion origin="layout" path="M 1.04167E-6 -4.81481E-6 C 0.00195 0.05301 0.00703 0.12709 0.025 0.12593 C 0.05104 0.12593 0.05299 -0.12199 0.08398 -0.12291 C 0.11198 -0.12291 0.097 0.09399 0.12396 0.09306 C 0.15195 0.09306 0.13698 -0.06388 0.16706 -0.06388 C 0.19401 -0.06388 0.17904 0.0419 0.20299 0.0419 C 0.22604 0.0419 0.21406 -0.03888 0.23503 -0.03888 C 0.247 -0.03888 0.24805 -0.01689 0.24896 -4.81481E-6 " pathEditMode="relative" rAng="0" ptsTypes="AAAAAAAA">
                                      <p:cBhvr>
                                        <p:cTn id="6" dur="2000" fill="hold"/>
                                        <p:tgtEl>
                                          <p:spTgt spid="2"/>
                                        </p:tgtEl>
                                        <p:attrNameLst>
                                          <p:attrName>ppt_x</p:attrName>
                                          <p:attrName>ppt_y</p:attrName>
                                        </p:attrNameLst>
                                      </p:cBhvr>
                                      <p:rCtr x="12448" y="139"/>
                                    </p:animMotion>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3">
                                            <p:txEl>
                                              <p:pRg st="0" end="0"/>
                                            </p:txEl>
                                          </p:spTgt>
                                        </p:tgtEl>
                                        <p:attrNameLst>
                                          <p:attrName>r</p:attrName>
                                        </p:attrNameLst>
                                      </p:cBhvr>
                                    </p:animRot>
                                    <p:animRot by="-240000">
                                      <p:cBhvr>
                                        <p:cTn id="11" dur="200" fill="hold">
                                          <p:stCondLst>
                                            <p:cond delay="200"/>
                                          </p:stCondLst>
                                        </p:cTn>
                                        <p:tgtEl>
                                          <p:spTgt spid="3">
                                            <p:txEl>
                                              <p:pRg st="0" end="0"/>
                                            </p:txEl>
                                          </p:spTgt>
                                        </p:tgtEl>
                                        <p:attrNameLst>
                                          <p:attrName>r</p:attrName>
                                        </p:attrNameLst>
                                      </p:cBhvr>
                                    </p:animRot>
                                    <p:animRot by="240000">
                                      <p:cBhvr>
                                        <p:cTn id="12" dur="200" fill="hold">
                                          <p:stCondLst>
                                            <p:cond delay="400"/>
                                          </p:stCondLst>
                                        </p:cTn>
                                        <p:tgtEl>
                                          <p:spTgt spid="3">
                                            <p:txEl>
                                              <p:pRg st="0" end="0"/>
                                            </p:txEl>
                                          </p:spTgt>
                                        </p:tgtEl>
                                        <p:attrNameLst>
                                          <p:attrName>r</p:attrName>
                                        </p:attrNameLst>
                                      </p:cBhvr>
                                    </p:animRot>
                                    <p:animRot by="-240000">
                                      <p:cBhvr>
                                        <p:cTn id="13" dur="200" fill="hold">
                                          <p:stCondLst>
                                            <p:cond delay="600"/>
                                          </p:stCondLst>
                                        </p:cTn>
                                        <p:tgtEl>
                                          <p:spTgt spid="3">
                                            <p:txEl>
                                              <p:pRg st="0" end="0"/>
                                            </p:txEl>
                                          </p:spTgt>
                                        </p:tgtEl>
                                        <p:attrNameLst>
                                          <p:attrName>r</p:attrName>
                                        </p:attrNameLst>
                                      </p:cBhvr>
                                    </p:animRot>
                                    <p:animRot by="120000">
                                      <p:cBhvr>
                                        <p:cTn id="14"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413" y="575775"/>
            <a:ext cx="10571998" cy="970450"/>
          </a:xfrm>
        </p:spPr>
        <p:txBody>
          <a:bodyPr/>
          <a:lstStyle/>
          <a:p>
            <a:r>
              <a:rPr lang="en-US" dirty="0" smtClean="0">
                <a:solidFill>
                  <a:schemeClr val="accent6">
                    <a:lumMod val="60000"/>
                    <a:lumOff val="40000"/>
                  </a:schemeClr>
                </a:solidFill>
              </a:rPr>
              <a:t>Why does a hurricane happen?</a:t>
            </a:r>
            <a:r>
              <a:rPr lang="en-US" dirty="0" smtClean="0">
                <a:solidFill>
                  <a:srgbClr val="FFFF00"/>
                </a:solidFill>
              </a:rPr>
              <a:t>😕</a:t>
            </a:r>
            <a:endParaRPr lang="en-US" dirty="0">
              <a:solidFill>
                <a:srgbClr val="FFFF00"/>
              </a:solidFill>
            </a:endParaRPr>
          </a:p>
        </p:txBody>
      </p:sp>
      <p:sp>
        <p:nvSpPr>
          <p:cNvPr id="3" name="Content Placeholder 2"/>
          <p:cNvSpPr>
            <a:spLocks noGrp="1"/>
          </p:cNvSpPr>
          <p:nvPr>
            <p:ph idx="1"/>
          </p:nvPr>
        </p:nvSpPr>
        <p:spPr>
          <a:xfrm>
            <a:off x="810000" y="2362963"/>
            <a:ext cx="10554574" cy="3636511"/>
          </a:xfrm>
        </p:spPr>
        <p:txBody>
          <a:bodyPr/>
          <a:lstStyle/>
          <a:p>
            <a:r>
              <a:rPr lang="en-US" dirty="0" smtClean="0">
                <a:solidFill>
                  <a:schemeClr val="accent4"/>
                </a:solidFill>
              </a:rPr>
              <a:t> First </a:t>
            </a:r>
            <a:r>
              <a:rPr lang="en-US" dirty="0">
                <a:solidFill>
                  <a:schemeClr val="accent4"/>
                </a:solidFill>
              </a:rPr>
              <a:t>wet air will rise over a warm ocean , and somewhere else it’s raining and rain joins the wet air. Than wind joins the circle of wet air and rain and they form the eye and goes to </a:t>
            </a:r>
            <a:r>
              <a:rPr lang="en-US" dirty="0" smtClean="0">
                <a:solidFill>
                  <a:schemeClr val="accent4"/>
                </a:solidFill>
              </a:rPr>
              <a:t> shore often in summer and fall. That’s how hurricanes happen!</a:t>
            </a:r>
            <a:endParaRPr lang="en-US" dirty="0">
              <a:solidFill>
                <a:schemeClr val="accent4"/>
              </a:solidFill>
            </a:endParaRPr>
          </a:p>
        </p:txBody>
      </p:sp>
    </p:spTree>
    <p:extLst>
      <p:ext uri="{BB962C8B-B14F-4D97-AF65-F5344CB8AC3E}">
        <p14:creationId xmlns:p14="http://schemas.microsoft.com/office/powerpoint/2010/main" val="1791348334"/>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explode.wav"/>
          </p:stSnd>
        </p:sndAc>
      </p:transition>
    </mc:Choice>
    <mc:Fallback xmlns="">
      <p:transition spd="slow">
        <p:fade/>
        <p:sndAc>
          <p:stSnd>
            <p:snd r:embed="rId3"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113" y="161924"/>
            <a:ext cx="10571998" cy="970450"/>
          </a:xfrm>
        </p:spPr>
        <p:txBody>
          <a:bodyPr/>
          <a:lstStyle/>
          <a:p>
            <a:r>
              <a:rPr lang="en-US" dirty="0" smtClean="0">
                <a:solidFill>
                  <a:schemeClr val="accent6">
                    <a:lumMod val="50000"/>
                  </a:schemeClr>
                </a:solidFill>
              </a:rPr>
              <a:t>Hurricane Katrina😭 X_X</a:t>
            </a:r>
            <a:endParaRPr lang="en-US" dirty="0">
              <a:solidFill>
                <a:schemeClr val="accent6">
                  <a:lumMod val="50000"/>
                </a:schemeClr>
              </a:solidFill>
            </a:endParaRPr>
          </a:p>
        </p:txBody>
      </p:sp>
      <p:sp>
        <p:nvSpPr>
          <p:cNvPr id="3" name="Content Placeholder 2"/>
          <p:cNvSpPr>
            <a:spLocks noGrp="1"/>
          </p:cNvSpPr>
          <p:nvPr>
            <p:ph idx="1"/>
          </p:nvPr>
        </p:nvSpPr>
        <p:spPr>
          <a:xfrm>
            <a:off x="1610100" y="1924062"/>
            <a:ext cx="10977188" cy="3062275"/>
          </a:xfrm>
        </p:spPr>
        <p:txBody>
          <a:bodyPr/>
          <a:lstStyle/>
          <a:p>
            <a:r>
              <a:rPr lang="en-US" dirty="0" smtClean="0">
                <a:solidFill>
                  <a:srgbClr val="FFFF00"/>
                </a:solidFill>
              </a:rPr>
              <a:t>On August 29</a:t>
            </a:r>
            <a:r>
              <a:rPr lang="en-US" baseline="30000" dirty="0" smtClean="0">
                <a:solidFill>
                  <a:srgbClr val="FFFF00"/>
                </a:solidFill>
              </a:rPr>
              <a:t>th</a:t>
            </a:r>
            <a:r>
              <a:rPr lang="en-US" dirty="0" smtClean="0">
                <a:solidFill>
                  <a:srgbClr val="FFFF00"/>
                </a:solidFill>
              </a:rPr>
              <a:t> Hurricane 	Katrina made impact when it hit the golf coast of the U.S. T here was massive flooding and wind and rain, and a lot of people got trapped in and under buildings and rubble and everything got destroyed or knocked down. They water was full of deadly chemicals and people couldn’t drink or  eat. 18,000 people died of 1. of  hunger 2. drowned 3. drank chemicals and became sick  and 4. trapped under rubble. The people who did survive got rescued by helicopters. 90,000 acers of the U.S got effected from Louisiana to the Mississippi, and some of the ground got swept away!</a:t>
            </a:r>
            <a:endParaRPr lang="en-US" dirty="0">
              <a:solidFill>
                <a:srgbClr val="FFFF00"/>
              </a:solidFill>
            </a:endParaRPr>
          </a:p>
        </p:txBody>
      </p:sp>
      <p:pic>
        <p:nvPicPr>
          <p:cNvPr id="4" name="Picture 3" descr="&lt;strong&gt;Hurricane Katrina&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8694" y="0"/>
            <a:ext cx="2502506" cy="2179455"/>
          </a:xfrm>
          <a:prstGeom prst="rect">
            <a:avLst/>
          </a:prstGeom>
        </p:spPr>
      </p:pic>
      <p:pic>
        <p:nvPicPr>
          <p:cNvPr id="5" name="Picture 4" descr="The Scream Free Stock Photo - Public Domain Pictur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0693" y="4477862"/>
            <a:ext cx="2688241" cy="2414588"/>
          </a:xfrm>
          <a:prstGeom prst="rect">
            <a:avLst/>
          </a:prstGeom>
        </p:spPr>
      </p:pic>
    </p:spTree>
    <p:extLst>
      <p:ext uri="{BB962C8B-B14F-4D97-AF65-F5344CB8AC3E}">
        <p14:creationId xmlns:p14="http://schemas.microsoft.com/office/powerpoint/2010/main" val="2568281538"/>
      </p:ext>
    </p:extLst>
  </p:cSld>
  <p:clrMapOvr>
    <a:masterClrMapping/>
  </p:clrMapOvr>
  <mc:AlternateContent xmlns:mc="http://schemas.openxmlformats.org/markup-compatibility/2006" xmlns:p14="http://schemas.microsoft.com/office/powerpoint/2010/main">
    <mc:Choice Requires="p14">
      <p:transition spd="slow" p14:dur="1300">
        <p14:pan dir="u"/>
        <p:sndAc>
          <p:stSnd>
            <p:snd r:embed="rId2" name="bomb.wav"/>
          </p:stSnd>
        </p:sndAc>
      </p:transition>
    </mc:Choice>
    <mc:Fallback xmlns="">
      <p:transition spd="slow">
        <p:fade/>
        <p:sndAc>
          <p:stSnd>
            <p:snd r:embed="rId5" name="bomb.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path" presetSubtype="0" accel="50000" decel="50000" fill="hold" grpId="0" nodeType="clickEffect">
                                  <p:stCondLst>
                                    <p:cond delay="0"/>
                                  </p:stCondLst>
                                  <p:childTnLst>
                                    <p:animMotion origin="layout" path="M 0 0 C 0.002 0.063 0.009 0.108 0.016 0.108 C 0.023 0.108 0.029 0.063 0.031 0 C 0.034 0.063 0.04 0.108 0.047 0.108 C 0.054 0.108 0.06 0.063 0.062 0 C 0.065 0.063 0.071 0.108 0.078 0.108 C 0.085 0.108 0.092 0.063 0.094 0 C 0.096 0.063 0.102 0.108 0.11 0.108 C 0.116 0.108 0.123 0.063 0.125 0 C 0.127 0.063 0.134 0.108 0.141 0.108 C 0.148 0.108 0.154 0.063 0.156 0 C 0.159 0.063 0.165 0.108 0.172 0.108 C 0.179 0.108 0.185 0.063 0.188 0 C 0.19 0.063 0.196 0.108 0.203 0.108 C 0.21 0.108 0.217 0.063 0.219 0 C 0.221 0.063 0.227 0.108 0.235 0.108 C 0.242 0.108 0.248 0.063 0.25 0 E"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5" presetClass="path" presetSubtype="0" accel="50000" decel="50000" fill="hold" nodeType="clickEffect">
                                  <p:stCondLst>
                                    <p:cond delay="0"/>
                                  </p:stCondLst>
                                  <p:childTnLst>
                                    <p:animMotion origin="layout" path="M 3.33333E-6 -3.7037E-6 C 0.00403 -0.06689 -0.04597 -0.125 -0.11302 -0.12893 C -0.17696 -0.13402 -0.23698 -0.08889 -0.24102 -0.02407 C -0.24597 0.03611 -0.20404 0.0919 -0.14401 0.09607 C -0.08907 0.09908 -0.03698 0.06204 -0.03295 0.00602 C -0.02904 -0.0449 -0.06407 -0.09305 -0.11498 -0.09699 C -0.16198 -0.1 -0.20599 -0.06898 -0.20899 -0.02199 C -0.21198 0.01991 -0.18399 0.06111 -0.14206 0.06297 C -0.10404 0.06598 -0.06797 0.0419 -0.06498 0.00394 C -0.06302 -0.03009 -0.08399 -0.06296 -0.11706 -0.06504 C -0.14597 -0.06689 -0.175 -0.04907 -0.17696 -0.0199 C -0.17904 0.0051 -0.16407 0.02894 -0.13998 0.03102 C -0.12006 0.03311 -0.09896 0.02199 -0.09805 0.00209 C -0.09597 -0.01389 -0.10404 -0.03101 -0.11901 -0.0331 C -0.13099 -0.0331 -0.14297 -0.02893 -0.14506 -0.01805 C -0.14597 -0.01111 -0.14401 -0.00393 -0.13802 -0.00092 C -0.13503 -3.7037E-6 -0.13295 -3.7037E-6 -0.12995 -0.00092 " pathEditMode="relative" rAng="0" ptsTypes="AAAAAAAAAAAAAAAAA">
                                      <p:cBhvr>
                                        <p:cTn id="10" dur="2000" fill="hold"/>
                                        <p:tgtEl>
                                          <p:spTgt spid="3">
                                            <p:txEl>
                                              <p:pRg st="0" end="0"/>
                                            </p:txEl>
                                          </p:spTgt>
                                        </p:tgtEl>
                                        <p:attrNameLst>
                                          <p:attrName>ppt_x</p:attrName>
                                          <p:attrName>ppt_y</p:attrName>
                                        </p:attrNameLst>
                                      </p:cBhvr>
                                      <p:rCtr x="-12070" y="-1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175" y="510925"/>
            <a:ext cx="10571998" cy="970450"/>
          </a:xfrm>
        </p:spPr>
        <p:txBody>
          <a:bodyPr/>
          <a:lstStyle/>
          <a:p>
            <a:r>
              <a:rPr lang="en-US" dirty="0" smtClean="0">
                <a:solidFill>
                  <a:schemeClr val="accent2">
                    <a:lumMod val="75000"/>
                  </a:schemeClr>
                </a:solidFill>
              </a:rPr>
              <a:t>WHAT ARE ENGINEERS DOING ABOUT IT?</a:t>
            </a:r>
            <a:endParaRPr lang="en-US" dirty="0">
              <a:solidFill>
                <a:schemeClr val="accent2">
                  <a:lumMod val="75000"/>
                </a:schemeClr>
              </a:solidFill>
            </a:endParaRPr>
          </a:p>
        </p:txBody>
      </p:sp>
      <p:sp>
        <p:nvSpPr>
          <p:cNvPr id="3" name="Content Placeholder 2"/>
          <p:cNvSpPr>
            <a:spLocks noGrp="1"/>
          </p:cNvSpPr>
          <p:nvPr>
            <p:ph idx="1"/>
          </p:nvPr>
        </p:nvSpPr>
        <p:spPr/>
        <p:txBody>
          <a:bodyPr/>
          <a:lstStyle/>
          <a:p>
            <a:r>
              <a:rPr lang="en-US" dirty="0" smtClean="0">
                <a:solidFill>
                  <a:schemeClr val="accent3">
                    <a:lumMod val="40000"/>
                    <a:lumOff val="60000"/>
                  </a:schemeClr>
                </a:solidFill>
              </a:rPr>
              <a:t>Sadly, all engineers have are hurricane trackers , and the most hurricane-proof house has little to no windows, thick and water-proof walls and is a bunker, but who would want to live there?! Here are some ideas: 1. build a wall. 2. houses are nailed or cemented into stone 3. double walled and roofed 4. all 3 of those put together. There are some ideas, and now write your own on a sticky note!😆😛!</a:t>
            </a:r>
            <a:endParaRPr lang="en-US" dirty="0">
              <a:solidFill>
                <a:schemeClr val="accent3">
                  <a:lumMod val="40000"/>
                  <a:lumOff val="60000"/>
                </a:schemeClr>
              </a:solidFill>
            </a:endParaRPr>
          </a:p>
        </p:txBody>
      </p:sp>
      <p:pic>
        <p:nvPicPr>
          <p:cNvPr id="4" name="Picture 3" descr="What I Did When I Found Emojis in Strings Always Lost the Last Byt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1538" y="740463"/>
            <a:ext cx="2588525" cy="2588525"/>
          </a:xfrm>
          <a:prstGeom prst="rect">
            <a:avLst/>
          </a:prstGeom>
        </p:spPr>
      </p:pic>
    </p:spTree>
    <p:extLst>
      <p:ext uri="{BB962C8B-B14F-4D97-AF65-F5344CB8AC3E}">
        <p14:creationId xmlns:p14="http://schemas.microsoft.com/office/powerpoint/2010/main" val="1910168149"/>
      </p:ext>
    </p:extLst>
  </p:cSld>
  <p:clrMapOvr>
    <a:masterClrMapping/>
  </p:clrMapOvr>
  <mc:AlternateContent xmlns:mc="http://schemas.openxmlformats.org/markup-compatibility/2006" xmlns:p14="http://schemas.microsoft.com/office/powerpoint/2010/main">
    <mc:Choice Requires="p14">
      <p:transition spd="slow">
        <p14:flash/>
        <p:sndAc>
          <p:stSnd>
            <p:snd r:embed="rId2" name="arrow.wav"/>
          </p:stSnd>
        </p:sndAc>
      </p:transition>
    </mc:Choice>
    <mc:Fallback xmlns="">
      <p:transition spd="slow">
        <p:fade/>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4301" y="1071564"/>
            <a:ext cx="10457700" cy="2957512"/>
          </a:xfrm>
        </p:spPr>
        <p:txBody>
          <a:bodyPr/>
          <a:lstStyle/>
          <a:p>
            <a:r>
              <a:rPr lang="en-US" sz="7200" dirty="0" smtClean="0">
                <a:solidFill>
                  <a:srgbClr val="FF0000"/>
                </a:solidFill>
              </a:rPr>
              <a:t>THE END!!!😊😉😛👍🍔🎧</a:t>
            </a:r>
            <a:endParaRPr lang="en-US" sz="7200" dirty="0">
              <a:solidFill>
                <a:srgbClr val="FF0000"/>
              </a:solidFill>
            </a:endParaRPr>
          </a:p>
        </p:txBody>
      </p:sp>
      <p:sp>
        <p:nvSpPr>
          <p:cNvPr id="3" name="Subtitle 2"/>
          <p:cNvSpPr>
            <a:spLocks noGrp="1"/>
          </p:cNvSpPr>
          <p:nvPr>
            <p:ph type="subTitle" idx="1"/>
          </p:nvPr>
        </p:nvSpPr>
        <p:spPr>
          <a:xfrm>
            <a:off x="924301" y="5266560"/>
            <a:ext cx="10572000" cy="434974"/>
          </a:xfrm>
        </p:spPr>
        <p:txBody>
          <a:bodyPr/>
          <a:lstStyle/>
          <a:p>
            <a:r>
              <a:rPr lang="en-US" dirty="0" smtClean="0">
                <a:solidFill>
                  <a:schemeClr val="accent6">
                    <a:lumMod val="60000"/>
                    <a:lumOff val="40000"/>
                  </a:schemeClr>
                </a:solidFill>
              </a:rPr>
              <a:t>HOPE YOU LIKED!!!!!😍😏😉</a:t>
            </a:r>
            <a:endParaRPr lang="en-US" dirty="0">
              <a:solidFill>
                <a:schemeClr val="accent6">
                  <a:lumMod val="60000"/>
                  <a:lumOff val="40000"/>
                </a:schemeClr>
              </a:solidFill>
            </a:endParaRPr>
          </a:p>
        </p:txBody>
      </p:sp>
      <p:sp>
        <p:nvSpPr>
          <p:cNvPr id="4" name="TextBox 3"/>
          <p:cNvSpPr txBox="1"/>
          <p:nvPr/>
        </p:nvSpPr>
        <p:spPr>
          <a:xfrm>
            <a:off x="4017170" y="602785"/>
            <a:ext cx="4157662" cy="369332"/>
          </a:xfrm>
          <a:prstGeom prst="rect">
            <a:avLst/>
          </a:prstGeom>
          <a:noFill/>
        </p:spPr>
        <p:txBody>
          <a:bodyPr wrap="square" rtlCol="0">
            <a:spAutoFit/>
          </a:bodyPr>
          <a:lstStyle/>
          <a:p>
            <a:r>
              <a:rPr lang="en-US" dirty="0" smtClean="0"/>
              <a:t>We will share ideas now!!!</a:t>
            </a:r>
            <a:endParaRPr lang="en-US" dirty="0"/>
          </a:p>
        </p:txBody>
      </p:sp>
      <p:sp>
        <p:nvSpPr>
          <p:cNvPr id="5" name="Vertical Scroll 4"/>
          <p:cNvSpPr/>
          <p:nvPr/>
        </p:nvSpPr>
        <p:spPr>
          <a:xfrm>
            <a:off x="4772025" y="1025844"/>
            <a:ext cx="45719" cy="45719"/>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File:Wellington Hurricanes logo.png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259" y="121653"/>
            <a:ext cx="3343742" cy="1733792"/>
          </a:xfrm>
          <a:prstGeom prst="rect">
            <a:avLst/>
          </a:prstGeom>
        </p:spPr>
      </p:pic>
      <p:pic>
        <p:nvPicPr>
          <p:cNvPr id="8" name="Picture 7" descr="File:&lt;strong&gt;Emoji&lt;/strong&gt; u1f618.sv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3859" y="3643313"/>
            <a:ext cx="3017212" cy="3425137"/>
          </a:xfrm>
          <a:prstGeom prst="rect">
            <a:avLst/>
          </a:prstGeom>
        </p:spPr>
      </p:pic>
      <p:pic>
        <p:nvPicPr>
          <p:cNvPr id="9" name="Picture 8" descr="Free vector graphic: Flower, &lt;strong&gt;Henna&lt;/strong&gt;, Vines, Swirl - Free Image on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001" y="107366"/>
            <a:ext cx="2776639" cy="3101307"/>
          </a:xfrm>
          <a:prstGeom prst="rect">
            <a:avLst/>
          </a:prstGeom>
        </p:spPr>
      </p:pic>
    </p:spTree>
    <p:extLst>
      <p:ext uri="{BB962C8B-B14F-4D97-AF65-F5344CB8AC3E}">
        <p14:creationId xmlns:p14="http://schemas.microsoft.com/office/powerpoint/2010/main" val="3002689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applause.wav"/>
          </p:stSnd>
        </p:sndAc>
      </p:transition>
    </mc:Choice>
    <mc:Fallback xmlns="">
      <p:transition spd="slow">
        <p:fade/>
        <p:sndAc>
          <p:stSnd>
            <p:snd r:embed="rId6" name="applause.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docProps/app.xml><?xml version="1.0" encoding="utf-8"?>
<Properties xmlns="http://schemas.openxmlformats.org/officeDocument/2006/extended-properties" xmlns:vt="http://schemas.openxmlformats.org/officeDocument/2006/docPropsVTypes">
  <Template>TM03457503[[fn=Quotable]]</Template>
  <TotalTime>118</TotalTime>
  <Words>306</Words>
  <Application>Microsoft Office PowerPoint</Application>
  <PresentationFormat>Widescreen</PresentationFormat>
  <Paragraphs>17</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Century Gothic</vt:lpstr>
      <vt:lpstr>Wingdings 2</vt:lpstr>
      <vt:lpstr>Quotable</vt:lpstr>
      <vt:lpstr>Hurricanes…</vt:lpstr>
      <vt:lpstr>What is it?/Impact😖</vt:lpstr>
      <vt:lpstr>Why does a hurricane happen?😕</vt:lpstr>
      <vt:lpstr>Hurricane Katrina😭 X_X</vt:lpstr>
      <vt:lpstr>WHAT ARE ENGINEERS DOING ABOUT IT?</vt:lpstr>
      <vt:lpstr>THE END!!!😊😉😛👍🍔🎧</vt:lpstr>
    </vt:vector>
  </TitlesOfParts>
  <Company>DES MOINES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Hurricanes…</dc:title>
  <dc:creator>Hanwalt Proxy Student ID</dc:creator>
  <cp:lastModifiedBy>Hanwalt Proxy Student ID</cp:lastModifiedBy>
  <cp:revision>14</cp:revision>
  <dcterms:created xsi:type="dcterms:W3CDTF">2017-02-23T14:17:49Z</dcterms:created>
  <dcterms:modified xsi:type="dcterms:W3CDTF">2017-02-24T20:44:26Z</dcterms:modified>
</cp:coreProperties>
</file>