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x-wav"/>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6" r:id="rId10"/>
    <p:sldId id="267" r:id="rId11"/>
    <p:sldId id="264" r:id="rId12"/>
    <p:sldId id="265"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211" autoAdjust="0"/>
    <p:restoredTop sz="94645"/>
  </p:normalViewPr>
  <p:slideViewPr>
    <p:cSldViewPr snapToGrid="0" snapToObjects="1">
      <p:cViewPr>
        <p:scale>
          <a:sx n="65" d="100"/>
          <a:sy n="65" d="100"/>
        </p:scale>
        <p:origin x="408"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8641D2-6F55-C440-B913-57C9734BC330}" type="datetimeFigureOut">
              <a:rPr lang="en-US" smtClean="0"/>
              <a:t>2/28/2017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D1D4F2-ED4A-514A-B60E-97EEB63809AE}" type="slidenum">
              <a:rPr lang="en-US" smtClean="0"/>
              <a:t>‹#›</a:t>
            </a:fld>
            <a:endParaRPr lang="en-US"/>
          </a:p>
        </p:txBody>
      </p:sp>
    </p:spTree>
    <p:extLst>
      <p:ext uri="{BB962C8B-B14F-4D97-AF65-F5344CB8AC3E}">
        <p14:creationId xmlns:p14="http://schemas.microsoft.com/office/powerpoint/2010/main" val="992847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2/28/2017</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2/28/2017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2/28/2017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2/28/2017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2/28/2017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2/28/2017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2/28/2017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2/28/2017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2/28/2017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2/28/2017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2/28/2017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2/28/2017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2/28/2017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2/28/2017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2/28/2017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2/28/2017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2/28/2017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2/28/2017</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tiff"/><Relationship Id="rId1" Type="http://schemas.openxmlformats.org/officeDocument/2006/relationships/slideLayout" Target="../slideLayouts/slideLayout7.xml"/><Relationship Id="rId4" Type="http://schemas.openxmlformats.org/officeDocument/2006/relationships/image" Target="../media/image1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2217588" y="1075768"/>
            <a:ext cx="6328792" cy="1566893"/>
          </a:xfrm>
        </p:spPr>
        <p:txBody>
          <a:bodyPr>
            <a:normAutofit/>
          </a:bodyPr>
          <a:lstStyle/>
          <a:p>
            <a:pPr algn="ctr"/>
            <a:r>
              <a:rPr lang="en-US" sz="9600" dirty="0" smtClean="0">
                <a:solidFill>
                  <a:srgbClr val="0070C0"/>
                </a:solidFill>
              </a:rPr>
              <a:t>!</a:t>
            </a:r>
            <a:r>
              <a:rPr lang="en-US" sz="9600" dirty="0" smtClean="0"/>
              <a:t>Volcanos</a:t>
            </a:r>
            <a:r>
              <a:rPr lang="en-US" sz="9600" dirty="0" smtClean="0">
                <a:solidFill>
                  <a:srgbClr val="7030A0"/>
                </a:solidFill>
              </a:rPr>
              <a:t>!</a:t>
            </a:r>
            <a:endParaRPr lang="en-US" sz="9600" dirty="0">
              <a:solidFill>
                <a:srgbClr val="7030A0"/>
              </a:solidFill>
            </a:endParaRPr>
          </a:p>
        </p:txBody>
      </p:sp>
      <p:sp>
        <p:nvSpPr>
          <p:cNvPr id="3" name="Subtitle 2"/>
          <p:cNvSpPr>
            <a:spLocks noGrp="1"/>
          </p:cNvSpPr>
          <p:nvPr>
            <p:ph type="subTitle" idx="1"/>
          </p:nvPr>
        </p:nvSpPr>
        <p:spPr>
          <a:xfrm rot="21420000">
            <a:off x="791993" y="3164015"/>
            <a:ext cx="9755187" cy="550333"/>
          </a:xfrm>
        </p:spPr>
        <p:txBody>
          <a:bodyPr/>
          <a:lstStyle/>
          <a:p>
            <a:pPr algn="l"/>
            <a:r>
              <a:rPr lang="en-US" dirty="0" smtClean="0"/>
              <a:t>by-</a:t>
            </a:r>
            <a:r>
              <a:rPr lang="en-US" dirty="0" err="1" smtClean="0">
                <a:solidFill>
                  <a:srgbClr val="0070C0"/>
                </a:solidFill>
              </a:rPr>
              <a:t>noma</a:t>
            </a:r>
            <a:r>
              <a:rPr lang="en-US" dirty="0" smtClean="0">
                <a:solidFill>
                  <a:srgbClr val="0070C0"/>
                </a:solidFill>
              </a:rPr>
              <a:t> jane </a:t>
            </a:r>
            <a:r>
              <a:rPr lang="en-US" dirty="0" err="1" smtClean="0">
                <a:solidFill>
                  <a:srgbClr val="0070C0"/>
                </a:solidFill>
              </a:rPr>
              <a:t>rodgers</a:t>
            </a:r>
            <a:endParaRPr lang="en-US" dirty="0"/>
          </a:p>
        </p:txBody>
      </p:sp>
    </p:spTree>
    <p:extLst>
      <p:ext uri="{BB962C8B-B14F-4D97-AF65-F5344CB8AC3E}">
        <p14:creationId xmlns:p14="http://schemas.microsoft.com/office/powerpoint/2010/main" val="11979669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375834"/>
            <a:ext cx="10396882" cy="1151965"/>
          </a:xfrm>
        </p:spPr>
        <p:txBody>
          <a:bodyPr/>
          <a:lstStyle/>
          <a:p>
            <a:pPr algn="ctr"/>
            <a:r>
              <a:rPr lang="en-US" dirty="0" smtClean="0"/>
              <a:t>sources</a:t>
            </a:r>
            <a:endParaRPr lang="en-US" dirty="0"/>
          </a:p>
        </p:txBody>
      </p:sp>
      <p:sp>
        <p:nvSpPr>
          <p:cNvPr id="3" name="Content Placeholder 2"/>
          <p:cNvSpPr>
            <a:spLocks noGrp="1"/>
          </p:cNvSpPr>
          <p:nvPr>
            <p:ph sz="quarter" idx="13"/>
          </p:nvPr>
        </p:nvSpPr>
        <p:spPr>
          <a:xfrm>
            <a:off x="-371959" y="1261782"/>
            <a:ext cx="4370522" cy="3311189"/>
          </a:xfrm>
        </p:spPr>
        <p:txBody>
          <a:bodyPr>
            <a:noAutofit/>
          </a:bodyPr>
          <a:lstStyle/>
          <a:p>
            <a:pPr lvl="3"/>
            <a:r>
              <a:rPr lang="en-US" sz="3600" dirty="0" smtClean="0"/>
              <a:t>The sources I </a:t>
            </a:r>
            <a:r>
              <a:rPr lang="en-US" sz="3600" smtClean="0"/>
              <a:t>used </a:t>
            </a:r>
            <a:r>
              <a:rPr lang="en-US" sz="3600" smtClean="0"/>
              <a:t>were the </a:t>
            </a:r>
            <a:r>
              <a:rPr lang="en-US" sz="3600" dirty="0" smtClean="0"/>
              <a:t>internet,  pebble go and Wikipedia.</a:t>
            </a:r>
            <a:endParaRPr lang="en-US" sz="3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1549" y="1751308"/>
            <a:ext cx="3324225" cy="3200400"/>
          </a:xfrm>
          <a:prstGeom prst="rect">
            <a:avLst/>
          </a:prstGeom>
        </p:spPr>
      </p:pic>
    </p:spTree>
    <p:extLst>
      <p:ext uri="{BB962C8B-B14F-4D97-AF65-F5344CB8AC3E}">
        <p14:creationId xmlns:p14="http://schemas.microsoft.com/office/powerpoint/2010/main" val="4143644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All done</a:t>
            </a:r>
            <a:endParaRPr lang="en-US" dirty="0"/>
          </a:p>
        </p:txBody>
      </p:sp>
      <p:sp>
        <p:nvSpPr>
          <p:cNvPr id="3" name="Content Placeholder 2"/>
          <p:cNvSpPr>
            <a:spLocks noGrp="1"/>
          </p:cNvSpPr>
          <p:nvPr>
            <p:ph sz="quarter" idx="13"/>
          </p:nvPr>
        </p:nvSpPr>
        <p:spPr>
          <a:xfrm>
            <a:off x="685801" y="1837765"/>
            <a:ext cx="3815862" cy="3536820"/>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200" dirty="0"/>
              <a:t> </a:t>
            </a:r>
            <a:r>
              <a:rPr lang="en-US" sz="3200" dirty="0" smtClean="0"/>
              <a:t>    well that</a:t>
            </a:r>
            <a:r>
              <a:rPr lang="fr-FR" sz="3200" dirty="0" smtClean="0"/>
              <a:t>’</a:t>
            </a:r>
            <a:r>
              <a:rPr lang="en-US" sz="3200" dirty="0" smtClean="0"/>
              <a:t>s all I have for you on volcanos and mount tambora. Thanks for listening and </a:t>
            </a:r>
            <a:r>
              <a:rPr lang="en-US" sz="3200" dirty="0" err="1" smtClean="0"/>
              <a:t>i</a:t>
            </a:r>
            <a:r>
              <a:rPr lang="en-US" sz="3200" dirty="0" smtClean="0"/>
              <a:t> hope you learned a few things.</a:t>
            </a:r>
            <a:endParaRPr lang="en-US" sz="3200" dirty="0"/>
          </a:p>
        </p:txBody>
      </p:sp>
      <p:pic>
        <p:nvPicPr>
          <p:cNvPr id="4" name="Picture 3"/>
          <p:cNvPicPr>
            <a:picLocks noChangeAspect="1"/>
          </p:cNvPicPr>
          <p:nvPr/>
        </p:nvPicPr>
        <p:blipFill>
          <a:blip r:embed="rId2"/>
          <a:stretch>
            <a:fillRect/>
          </a:stretch>
        </p:blipFill>
        <p:spPr>
          <a:xfrm>
            <a:off x="5245335" y="1970314"/>
            <a:ext cx="5453326" cy="3053862"/>
          </a:xfrm>
          <a:prstGeom prst="rect">
            <a:avLst/>
          </a:prstGeom>
        </p:spPr>
      </p:pic>
    </p:spTree>
    <p:extLst>
      <p:ext uri="{BB962C8B-B14F-4D97-AF65-F5344CB8AC3E}">
        <p14:creationId xmlns:p14="http://schemas.microsoft.com/office/powerpoint/2010/main" val="40133083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31628" y="1"/>
            <a:ext cx="10558130" cy="6858000"/>
          </a:xfrm>
          <a:prstGeom prst="rect">
            <a:avLst/>
          </a:prstGeom>
        </p:spPr>
      </p:pic>
    </p:spTree>
    <p:extLst>
      <p:ext uri="{BB962C8B-B14F-4D97-AF65-F5344CB8AC3E}">
        <p14:creationId xmlns:p14="http://schemas.microsoft.com/office/powerpoint/2010/main" val="15320159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introduction</a:t>
            </a:r>
            <a:endParaRPr lang="en-US" dirty="0"/>
          </a:p>
        </p:txBody>
      </p:sp>
      <p:sp>
        <p:nvSpPr>
          <p:cNvPr id="3" name="Content Placeholder 2"/>
          <p:cNvSpPr>
            <a:spLocks noGrp="1"/>
          </p:cNvSpPr>
          <p:nvPr>
            <p:ph sz="quarter" idx="13"/>
          </p:nvPr>
        </p:nvSpPr>
        <p:spPr>
          <a:xfrm>
            <a:off x="685800" y="1837766"/>
            <a:ext cx="5034515" cy="3536820"/>
          </a:xfrm>
        </p:spPr>
        <p:txBody>
          <a:bodyPr>
            <a:noAutofit/>
          </a:bodyPr>
          <a:lstStyle/>
          <a:p>
            <a:pPr marL="0" indent="0">
              <a:buNone/>
            </a:pPr>
            <a:r>
              <a:rPr lang="en-US" sz="3200" dirty="0" smtClean="0"/>
              <a:t>    Hello! </a:t>
            </a:r>
          </a:p>
          <a:p>
            <a:pPr marL="0" indent="0">
              <a:buNone/>
            </a:pPr>
            <a:r>
              <a:rPr lang="en-US" sz="3200" dirty="0" smtClean="0"/>
              <a:t>If you want to learn about volcanos, this is the place to be.  </a:t>
            </a:r>
            <a:r>
              <a:rPr lang="en-US" sz="3200" dirty="0" err="1" smtClean="0"/>
              <a:t>i</a:t>
            </a:r>
            <a:r>
              <a:rPr lang="en-US" sz="3200" dirty="0" smtClean="0"/>
              <a:t> am going to tell you about volcanos and one specific one.</a:t>
            </a:r>
            <a:endParaRPr lang="en-US" sz="3200" dirty="0"/>
          </a:p>
        </p:txBody>
      </p:sp>
      <p:pic>
        <p:nvPicPr>
          <p:cNvPr id="4" name="Picture 3"/>
          <p:cNvPicPr>
            <a:picLocks noChangeAspect="1"/>
          </p:cNvPicPr>
          <p:nvPr/>
        </p:nvPicPr>
        <p:blipFill>
          <a:blip r:embed="rId3"/>
          <a:stretch>
            <a:fillRect/>
          </a:stretch>
        </p:blipFill>
        <p:spPr>
          <a:xfrm>
            <a:off x="5884242" y="2063621"/>
            <a:ext cx="5509124" cy="3085109"/>
          </a:xfrm>
          <a:prstGeom prst="rect">
            <a:avLst/>
          </a:prstGeom>
        </p:spPr>
      </p:pic>
    </p:spTree>
    <p:extLst>
      <p:ext uri="{BB962C8B-B14F-4D97-AF65-F5344CB8AC3E}">
        <p14:creationId xmlns:p14="http://schemas.microsoft.com/office/powerpoint/2010/main" val="8827724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ircle(in)">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dissolve">
                                      <p:cBhvr>
                                        <p:cTn id="23" dur="500"/>
                                        <p:tgtEl>
                                          <p:spTgt spid="4"/>
                                        </p:tgtEl>
                                      </p:cBhvr>
                                    </p:animEffect>
                                  </p:childTnLst>
                                  <p:subTnLst>
                                    <p:audio>
                                      <p:cMediaNode>
                                        <p:cTn display="0" masterRel="sameClick">
                                          <p:stCondLst>
                                            <p:cond evt="begin" delay="0">
                                              <p:tn val="21"/>
                                            </p:cond>
                                          </p:stCondLst>
                                          <p:endCondLst>
                                            <p:cond evt="onStopAudio" delay="0">
                                              <p:tgtEl>
                                                <p:sldTgt/>
                                              </p:tgtEl>
                                            </p:cond>
                                          </p:endCondLst>
                                        </p:cTn>
                                        <p:tgtEl>
                                          <p:sndTgt r:embed="rId2"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is it ?</a:t>
            </a:r>
            <a:endParaRPr lang="en-US" dirty="0"/>
          </a:p>
        </p:txBody>
      </p:sp>
      <p:sp>
        <p:nvSpPr>
          <p:cNvPr id="3" name="Content Placeholder 2"/>
          <p:cNvSpPr>
            <a:spLocks noGrp="1"/>
          </p:cNvSpPr>
          <p:nvPr>
            <p:ph sz="quarter" idx="13"/>
          </p:nvPr>
        </p:nvSpPr>
        <p:spPr>
          <a:xfrm>
            <a:off x="574159" y="1541018"/>
            <a:ext cx="10313582" cy="3311189"/>
          </a:xfrm>
        </p:spPr>
        <p:txBody>
          <a:bodyPr>
            <a:normAutofit/>
          </a:bodyPr>
          <a:lstStyle/>
          <a:p>
            <a:pPr marL="0" indent="0">
              <a:buNone/>
            </a:pPr>
            <a:r>
              <a:rPr lang="en-US" sz="3200" dirty="0" smtClean="0"/>
              <a:t>      Volcanos are openings in Earths surface. Some look like mountains while others are flat and low. When a volcano erupts, it sends hot lava, </a:t>
            </a:r>
            <a:r>
              <a:rPr lang="en-US" sz="3200" dirty="0" err="1" smtClean="0"/>
              <a:t>rock,gas</a:t>
            </a:r>
            <a:r>
              <a:rPr lang="en-US" sz="3200" dirty="0" smtClean="0"/>
              <a:t> and ash flying throw the air.</a:t>
            </a:r>
            <a:endParaRPr lang="en-US" sz="3200" dirty="0"/>
          </a:p>
        </p:txBody>
      </p:sp>
      <p:pic>
        <p:nvPicPr>
          <p:cNvPr id="4" name="Picture 3"/>
          <p:cNvPicPr>
            <a:picLocks noChangeAspect="1"/>
          </p:cNvPicPr>
          <p:nvPr/>
        </p:nvPicPr>
        <p:blipFill>
          <a:blip r:embed="rId2"/>
          <a:stretch>
            <a:fillRect/>
          </a:stretch>
        </p:blipFill>
        <p:spPr>
          <a:xfrm>
            <a:off x="1695014" y="4353860"/>
            <a:ext cx="8378456" cy="1589740"/>
          </a:xfrm>
          <a:prstGeom prst="rect">
            <a:avLst/>
          </a:prstGeom>
        </p:spPr>
      </p:pic>
    </p:spTree>
    <p:extLst>
      <p:ext uri="{BB962C8B-B14F-4D97-AF65-F5344CB8AC3E}">
        <p14:creationId xmlns:p14="http://schemas.microsoft.com/office/powerpoint/2010/main" val="17801412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4"/>
                                        </p:tgtEl>
                                      </p:cBhvr>
                                    </p:animEffect>
                                    <p:animScale>
                                      <p:cBhvr>
                                        <p:cTn id="21"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1108" y="213537"/>
            <a:ext cx="6615544" cy="1151965"/>
          </a:xfrm>
        </p:spPr>
        <p:txBody>
          <a:bodyPr/>
          <a:lstStyle/>
          <a:p>
            <a:pPr algn="ctr"/>
            <a:r>
              <a:rPr lang="en-US" dirty="0" smtClean="0"/>
              <a:t>How dose it happen?</a:t>
            </a:r>
            <a:endParaRPr lang="en-US" dirty="0"/>
          </a:p>
        </p:txBody>
      </p:sp>
      <p:sp>
        <p:nvSpPr>
          <p:cNvPr id="3" name="Content Placeholder 2"/>
          <p:cNvSpPr>
            <a:spLocks noGrp="1"/>
          </p:cNvSpPr>
          <p:nvPr>
            <p:ph sz="quarter" idx="13"/>
          </p:nvPr>
        </p:nvSpPr>
        <p:spPr>
          <a:xfrm>
            <a:off x="284451" y="1836097"/>
            <a:ext cx="5810704" cy="3311189"/>
          </a:xfrm>
        </p:spPr>
        <p:txBody>
          <a:bodyPr>
            <a:normAutofit fontScale="92500" lnSpcReduction="10000"/>
          </a:bodyPr>
          <a:lstStyle/>
          <a:p>
            <a:r>
              <a:rPr lang="en-US" sz="3200" dirty="0" smtClean="0"/>
              <a:t>      pressure builds deep inside the earth.  </a:t>
            </a:r>
            <a:r>
              <a:rPr lang="en-US" sz="3200" dirty="0" err="1" smtClean="0"/>
              <a:t>Magama</a:t>
            </a:r>
            <a:r>
              <a:rPr lang="en-US" sz="3200" dirty="0" smtClean="0">
                <a:solidFill>
                  <a:srgbClr val="00B050"/>
                </a:solidFill>
              </a:rPr>
              <a:t> </a:t>
            </a:r>
            <a:r>
              <a:rPr lang="en-US" sz="3200" dirty="0" smtClean="0"/>
              <a:t>is pushed up to the surface.  Then the volcano erupts. </a:t>
            </a:r>
            <a:r>
              <a:rPr lang="en-US" sz="3200" dirty="0" err="1" smtClean="0"/>
              <a:t>magama</a:t>
            </a:r>
            <a:r>
              <a:rPr lang="en-US" sz="3200" dirty="0" smtClean="0"/>
              <a:t> that reaches the surface is called lava. Then it flows down the volcano</a:t>
            </a:r>
            <a:endParaRPr lang="en-US" sz="3200" dirty="0"/>
          </a:p>
        </p:txBody>
      </p:sp>
      <p:pic>
        <p:nvPicPr>
          <p:cNvPr id="5" name="Picture 4"/>
          <p:cNvPicPr>
            <a:picLocks noChangeAspect="1"/>
          </p:cNvPicPr>
          <p:nvPr/>
        </p:nvPicPr>
        <p:blipFill>
          <a:blip r:embed="rId2"/>
          <a:stretch>
            <a:fillRect/>
          </a:stretch>
        </p:blipFill>
        <p:spPr>
          <a:xfrm>
            <a:off x="6411433" y="1670303"/>
            <a:ext cx="4987528" cy="3740646"/>
          </a:xfrm>
          <a:prstGeom prst="rect">
            <a:avLst/>
          </a:prstGeom>
        </p:spPr>
      </p:pic>
      <p:cxnSp>
        <p:nvCxnSpPr>
          <p:cNvPr id="7" name="Straight Arrow Connector 6"/>
          <p:cNvCxnSpPr/>
          <p:nvPr/>
        </p:nvCxnSpPr>
        <p:spPr>
          <a:xfrm>
            <a:off x="8766652" y="623455"/>
            <a:ext cx="612875" cy="8728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50493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anim calcmode="lin" valueType="num">
                                      <p:cBhvr>
                                        <p:cTn id="19" dur="2000" fill="hold"/>
                                        <p:tgtEl>
                                          <p:spTgt spid="5"/>
                                        </p:tgtEl>
                                        <p:attrNameLst>
                                          <p:attrName>ppt_w</p:attrName>
                                        </p:attrNameLst>
                                      </p:cBhvr>
                                      <p:tavLst>
                                        <p:tav tm="0" fmla="#ppt_w*sin(2.5*pi*$)">
                                          <p:val>
                                            <p:fltVal val="0"/>
                                          </p:val>
                                        </p:tav>
                                        <p:tav tm="100000">
                                          <p:val>
                                            <p:fltVal val="1"/>
                                          </p:val>
                                        </p:tav>
                                      </p:tavLst>
                                    </p:anim>
                                    <p:anim calcmode="lin" valueType="num">
                                      <p:cBhvr>
                                        <p:cTn id="20"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Where are they?</a:t>
            </a:r>
            <a:endParaRPr lang="en-US" dirty="0"/>
          </a:p>
        </p:txBody>
      </p:sp>
      <p:sp>
        <p:nvSpPr>
          <p:cNvPr id="3" name="Content Placeholder 2"/>
          <p:cNvSpPr>
            <a:spLocks noGrp="1"/>
          </p:cNvSpPr>
          <p:nvPr>
            <p:ph sz="quarter" idx="13"/>
          </p:nvPr>
        </p:nvSpPr>
        <p:spPr>
          <a:xfrm>
            <a:off x="444501" y="1891946"/>
            <a:ext cx="5905499" cy="3311189"/>
          </a:xfrm>
        </p:spPr>
        <p:txBody>
          <a:bodyPr>
            <a:normAutofit fontScale="92500" lnSpcReduction="10000"/>
          </a:bodyPr>
          <a:lstStyle/>
          <a:p>
            <a:pPr marL="0" indent="0">
              <a:buNone/>
            </a:pPr>
            <a:r>
              <a:rPr lang="en-US" sz="3200" dirty="0" smtClean="0"/>
              <a:t>    most volcanos form near the edges of continents.  Many volcanos make up the  ring of fire. this area circles the pacific ocean.  some volcanos are at the bottom of the sea.</a:t>
            </a:r>
            <a:endParaRPr lang="en-US" sz="3200" dirty="0">
              <a:solidFill>
                <a:srgbClr val="00B050"/>
              </a:solidFill>
            </a:endParaRPr>
          </a:p>
        </p:txBody>
      </p:sp>
      <p:pic>
        <p:nvPicPr>
          <p:cNvPr id="4" name="Picture 3"/>
          <p:cNvPicPr>
            <a:picLocks noChangeAspect="1"/>
          </p:cNvPicPr>
          <p:nvPr/>
        </p:nvPicPr>
        <p:blipFill>
          <a:blip r:embed="rId2"/>
          <a:stretch>
            <a:fillRect/>
          </a:stretch>
        </p:blipFill>
        <p:spPr>
          <a:xfrm>
            <a:off x="6350000" y="1584252"/>
            <a:ext cx="4881896" cy="3754622"/>
          </a:xfrm>
          <a:prstGeom prst="rect">
            <a:avLst/>
          </a:prstGeom>
        </p:spPr>
      </p:pic>
    </p:spTree>
    <p:extLst>
      <p:ext uri="{BB962C8B-B14F-4D97-AF65-F5344CB8AC3E}">
        <p14:creationId xmlns:p14="http://schemas.microsoft.com/office/powerpoint/2010/main" val="24993055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80">
                                          <p:stCondLst>
                                            <p:cond delay="0"/>
                                          </p:stCondLst>
                                        </p:cTn>
                                        <p:tgtEl>
                                          <p:spTgt spid="4"/>
                                        </p:tgtEl>
                                      </p:cBhvr>
                                    </p:animEffect>
                                    <p:anim calcmode="lin" valueType="num">
                                      <p:cBhvr>
                                        <p:cTn id="1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3" dur="26">
                                          <p:stCondLst>
                                            <p:cond delay="650"/>
                                          </p:stCondLst>
                                        </p:cTn>
                                        <p:tgtEl>
                                          <p:spTgt spid="4"/>
                                        </p:tgtEl>
                                      </p:cBhvr>
                                      <p:to x="100000" y="60000"/>
                                    </p:animScale>
                                    <p:animScale>
                                      <p:cBhvr>
                                        <p:cTn id="24" dur="166" decel="50000">
                                          <p:stCondLst>
                                            <p:cond delay="676"/>
                                          </p:stCondLst>
                                        </p:cTn>
                                        <p:tgtEl>
                                          <p:spTgt spid="4"/>
                                        </p:tgtEl>
                                      </p:cBhvr>
                                      <p:to x="100000" y="100000"/>
                                    </p:animScale>
                                    <p:animScale>
                                      <p:cBhvr>
                                        <p:cTn id="25" dur="26">
                                          <p:stCondLst>
                                            <p:cond delay="1312"/>
                                          </p:stCondLst>
                                        </p:cTn>
                                        <p:tgtEl>
                                          <p:spTgt spid="4"/>
                                        </p:tgtEl>
                                      </p:cBhvr>
                                      <p:to x="100000" y="80000"/>
                                    </p:animScale>
                                    <p:animScale>
                                      <p:cBhvr>
                                        <p:cTn id="26" dur="166" decel="50000">
                                          <p:stCondLst>
                                            <p:cond delay="1338"/>
                                          </p:stCondLst>
                                        </p:cTn>
                                        <p:tgtEl>
                                          <p:spTgt spid="4"/>
                                        </p:tgtEl>
                                      </p:cBhvr>
                                      <p:to x="100000" y="100000"/>
                                    </p:animScale>
                                    <p:animScale>
                                      <p:cBhvr>
                                        <p:cTn id="27" dur="26">
                                          <p:stCondLst>
                                            <p:cond delay="1642"/>
                                          </p:stCondLst>
                                        </p:cTn>
                                        <p:tgtEl>
                                          <p:spTgt spid="4"/>
                                        </p:tgtEl>
                                      </p:cBhvr>
                                      <p:to x="100000" y="90000"/>
                                    </p:animScale>
                                    <p:animScale>
                                      <p:cBhvr>
                                        <p:cTn id="28" dur="166" decel="50000">
                                          <p:stCondLst>
                                            <p:cond delay="1668"/>
                                          </p:stCondLst>
                                        </p:cTn>
                                        <p:tgtEl>
                                          <p:spTgt spid="4"/>
                                        </p:tgtEl>
                                      </p:cBhvr>
                                      <p:to x="100000" y="100000"/>
                                    </p:animScale>
                                    <p:animScale>
                                      <p:cBhvr>
                                        <p:cTn id="29" dur="26">
                                          <p:stCondLst>
                                            <p:cond delay="1808"/>
                                          </p:stCondLst>
                                        </p:cTn>
                                        <p:tgtEl>
                                          <p:spTgt spid="4"/>
                                        </p:tgtEl>
                                      </p:cBhvr>
                                      <p:to x="100000" y="95000"/>
                                    </p:animScale>
                                    <p:animScale>
                                      <p:cBhvr>
                                        <p:cTn id="3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Volcano damage!</a:t>
            </a:r>
            <a:endParaRPr lang="en-US" dirty="0"/>
          </a:p>
        </p:txBody>
      </p:sp>
      <p:sp>
        <p:nvSpPr>
          <p:cNvPr id="3" name="Content Placeholder 2"/>
          <p:cNvSpPr>
            <a:spLocks noGrp="1"/>
          </p:cNvSpPr>
          <p:nvPr>
            <p:ph sz="quarter" idx="13"/>
          </p:nvPr>
        </p:nvSpPr>
        <p:spPr>
          <a:xfrm>
            <a:off x="685801" y="2063396"/>
            <a:ext cx="5524500" cy="3311189"/>
          </a:xfrm>
        </p:spPr>
        <p:txBody>
          <a:bodyPr>
            <a:normAutofit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200" dirty="0"/>
              <a:t> </a:t>
            </a:r>
            <a:r>
              <a:rPr lang="en-US" sz="3200" dirty="0" smtClean="0"/>
              <a:t>     ash and dust fill the air. They cover everything for miles around the volcano. Volcanos may cause earthquakes or land slides. Sometimes they destroy crops and buildings.</a:t>
            </a:r>
            <a:endParaRPr lang="en-US" sz="3200" dirty="0"/>
          </a:p>
        </p:txBody>
      </p:sp>
      <p:pic>
        <p:nvPicPr>
          <p:cNvPr id="4" name="Picture 3"/>
          <p:cNvPicPr>
            <a:picLocks noChangeAspect="1"/>
          </p:cNvPicPr>
          <p:nvPr/>
        </p:nvPicPr>
        <p:blipFill>
          <a:blip r:embed="rId2"/>
          <a:stretch>
            <a:fillRect/>
          </a:stretch>
        </p:blipFill>
        <p:spPr>
          <a:xfrm>
            <a:off x="6048348" y="2063396"/>
            <a:ext cx="5355071" cy="2998840"/>
          </a:xfrm>
          <a:prstGeom prst="rect">
            <a:avLst/>
          </a:prstGeom>
        </p:spPr>
      </p:pic>
      <p:sp>
        <p:nvSpPr>
          <p:cNvPr id="5" name="Freeform 4"/>
          <p:cNvSpPr/>
          <p:nvPr/>
        </p:nvSpPr>
        <p:spPr>
          <a:xfrm flipV="1">
            <a:off x="10414461" y="1501108"/>
            <a:ext cx="45719" cy="45719"/>
          </a:xfrm>
          <a:custGeom>
            <a:avLst/>
            <a:gdLst>
              <a:gd name="connsiteX0" fmla="*/ 0 w 1690255"/>
              <a:gd name="connsiteY0" fmla="*/ 0 h 780673"/>
              <a:gd name="connsiteX1" fmla="*/ 0 w 1690255"/>
              <a:gd name="connsiteY1" fmla="*/ 0 h 780673"/>
              <a:gd name="connsiteX2" fmla="*/ 221673 w 1690255"/>
              <a:gd name="connsiteY2" fmla="*/ 69273 h 780673"/>
              <a:gd name="connsiteX3" fmla="*/ 290946 w 1690255"/>
              <a:gd name="connsiteY3" fmla="*/ 83128 h 780673"/>
              <a:gd name="connsiteX4" fmla="*/ 374073 w 1690255"/>
              <a:gd name="connsiteY4" fmla="*/ 124691 h 780673"/>
              <a:gd name="connsiteX5" fmla="*/ 429491 w 1690255"/>
              <a:gd name="connsiteY5" fmla="*/ 138546 h 780673"/>
              <a:gd name="connsiteX6" fmla="*/ 471055 w 1690255"/>
              <a:gd name="connsiteY6" fmla="*/ 166255 h 780673"/>
              <a:gd name="connsiteX7" fmla="*/ 526473 w 1690255"/>
              <a:gd name="connsiteY7" fmla="*/ 193964 h 780673"/>
              <a:gd name="connsiteX8" fmla="*/ 581891 w 1690255"/>
              <a:gd name="connsiteY8" fmla="*/ 235528 h 780673"/>
              <a:gd name="connsiteX9" fmla="*/ 692728 w 1690255"/>
              <a:gd name="connsiteY9" fmla="*/ 277091 h 780673"/>
              <a:gd name="connsiteX10" fmla="*/ 803564 w 1690255"/>
              <a:gd name="connsiteY10" fmla="*/ 332509 h 780673"/>
              <a:gd name="connsiteX11" fmla="*/ 845128 w 1690255"/>
              <a:gd name="connsiteY11" fmla="*/ 360219 h 780673"/>
              <a:gd name="connsiteX12" fmla="*/ 914400 w 1690255"/>
              <a:gd name="connsiteY12" fmla="*/ 387928 h 780673"/>
              <a:gd name="connsiteX13" fmla="*/ 1025237 w 1690255"/>
              <a:gd name="connsiteY13" fmla="*/ 429491 h 780673"/>
              <a:gd name="connsiteX14" fmla="*/ 1066800 w 1690255"/>
              <a:gd name="connsiteY14" fmla="*/ 457200 h 780673"/>
              <a:gd name="connsiteX15" fmla="*/ 1149928 w 1690255"/>
              <a:gd name="connsiteY15" fmla="*/ 484909 h 780673"/>
              <a:gd name="connsiteX16" fmla="*/ 1191491 w 1690255"/>
              <a:gd name="connsiteY16" fmla="*/ 512619 h 780673"/>
              <a:gd name="connsiteX17" fmla="*/ 1343891 w 1690255"/>
              <a:gd name="connsiteY17" fmla="*/ 568037 h 780673"/>
              <a:gd name="connsiteX18" fmla="*/ 1427018 w 1690255"/>
              <a:gd name="connsiteY18" fmla="*/ 609600 h 780673"/>
              <a:gd name="connsiteX19" fmla="*/ 1482437 w 1690255"/>
              <a:gd name="connsiteY19" fmla="*/ 623455 h 780673"/>
              <a:gd name="connsiteX20" fmla="*/ 1565564 w 1690255"/>
              <a:gd name="connsiteY20" fmla="*/ 651164 h 780673"/>
              <a:gd name="connsiteX21" fmla="*/ 1648691 w 1690255"/>
              <a:gd name="connsiteY21" fmla="*/ 734291 h 780673"/>
              <a:gd name="connsiteX22" fmla="*/ 1690255 w 1690255"/>
              <a:gd name="connsiteY22" fmla="*/ 775855 h 780673"/>
              <a:gd name="connsiteX23" fmla="*/ 1648691 w 1690255"/>
              <a:gd name="connsiteY23" fmla="*/ 762000 h 780673"/>
              <a:gd name="connsiteX24" fmla="*/ 1593273 w 1690255"/>
              <a:gd name="connsiteY24" fmla="*/ 734291 h 780673"/>
              <a:gd name="connsiteX25" fmla="*/ 1468582 w 1690255"/>
              <a:gd name="connsiteY25" fmla="*/ 665019 h 780673"/>
              <a:gd name="connsiteX26" fmla="*/ 1385455 w 1690255"/>
              <a:gd name="connsiteY26" fmla="*/ 609600 h 780673"/>
              <a:gd name="connsiteX27" fmla="*/ 1260764 w 1690255"/>
              <a:gd name="connsiteY27" fmla="*/ 540328 h 780673"/>
              <a:gd name="connsiteX28" fmla="*/ 1163782 w 1690255"/>
              <a:gd name="connsiteY28" fmla="*/ 512619 h 780673"/>
              <a:gd name="connsiteX29" fmla="*/ 1122218 w 1690255"/>
              <a:gd name="connsiteY29" fmla="*/ 498764 h 780673"/>
              <a:gd name="connsiteX30" fmla="*/ 1080655 w 1690255"/>
              <a:gd name="connsiteY30" fmla="*/ 471055 h 780673"/>
              <a:gd name="connsiteX31" fmla="*/ 914400 w 1690255"/>
              <a:gd name="connsiteY31" fmla="*/ 429491 h 780673"/>
              <a:gd name="connsiteX32" fmla="*/ 872837 w 1690255"/>
              <a:gd name="connsiteY32" fmla="*/ 415637 h 780673"/>
              <a:gd name="connsiteX33" fmla="*/ 803564 w 1690255"/>
              <a:gd name="connsiteY33" fmla="*/ 387928 h 780673"/>
              <a:gd name="connsiteX34" fmla="*/ 748146 w 1690255"/>
              <a:gd name="connsiteY34" fmla="*/ 374073 h 780673"/>
              <a:gd name="connsiteX35" fmla="*/ 665018 w 1690255"/>
              <a:gd name="connsiteY35" fmla="*/ 346364 h 780673"/>
              <a:gd name="connsiteX36" fmla="*/ 623455 w 1690255"/>
              <a:gd name="connsiteY36" fmla="*/ 332509 h 780673"/>
              <a:gd name="connsiteX37" fmla="*/ 471055 w 1690255"/>
              <a:gd name="connsiteY37" fmla="*/ 249382 h 780673"/>
              <a:gd name="connsiteX38" fmla="*/ 346364 w 1690255"/>
              <a:gd name="connsiteY38" fmla="*/ 152400 h 780673"/>
              <a:gd name="connsiteX39" fmla="*/ 235528 w 1690255"/>
              <a:gd name="connsiteY39" fmla="*/ 96982 h 780673"/>
              <a:gd name="connsiteX40" fmla="*/ 207818 w 1690255"/>
              <a:gd name="connsiteY40" fmla="*/ 69273 h 780673"/>
              <a:gd name="connsiteX41" fmla="*/ 166255 w 1690255"/>
              <a:gd name="connsiteY41" fmla="*/ 41564 h 780673"/>
              <a:gd name="connsiteX42" fmla="*/ 360218 w 1690255"/>
              <a:gd name="connsiteY42" fmla="*/ 124691 h 780673"/>
              <a:gd name="connsiteX43" fmla="*/ 457200 w 1690255"/>
              <a:gd name="connsiteY43" fmla="*/ 166255 h 780673"/>
              <a:gd name="connsiteX44" fmla="*/ 540328 w 1690255"/>
              <a:gd name="connsiteY44" fmla="*/ 180109 h 780673"/>
              <a:gd name="connsiteX45" fmla="*/ 665018 w 1690255"/>
              <a:gd name="connsiteY45" fmla="*/ 221673 h 780673"/>
              <a:gd name="connsiteX46" fmla="*/ 651164 w 1690255"/>
              <a:gd name="connsiteY46" fmla="*/ 360219 h 780673"/>
              <a:gd name="connsiteX47" fmla="*/ 651164 w 1690255"/>
              <a:gd name="connsiteY47" fmla="*/ 360219 h 78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690255" h="780673">
                <a:moveTo>
                  <a:pt x="0" y="0"/>
                </a:moveTo>
                <a:lnTo>
                  <a:pt x="0" y="0"/>
                </a:lnTo>
                <a:cubicBezTo>
                  <a:pt x="78905" y="26302"/>
                  <a:pt x="142177" y="49399"/>
                  <a:pt x="221673" y="69273"/>
                </a:cubicBezTo>
                <a:cubicBezTo>
                  <a:pt x="244518" y="74984"/>
                  <a:pt x="267855" y="78510"/>
                  <a:pt x="290946" y="83128"/>
                </a:cubicBezTo>
                <a:cubicBezTo>
                  <a:pt x="318655" y="96982"/>
                  <a:pt x="345309" y="113185"/>
                  <a:pt x="374073" y="124691"/>
                </a:cubicBezTo>
                <a:cubicBezTo>
                  <a:pt x="391752" y="131763"/>
                  <a:pt x="411989" y="131045"/>
                  <a:pt x="429491" y="138546"/>
                </a:cubicBezTo>
                <a:cubicBezTo>
                  <a:pt x="444796" y="145105"/>
                  <a:pt x="456598" y="157994"/>
                  <a:pt x="471055" y="166255"/>
                </a:cubicBezTo>
                <a:cubicBezTo>
                  <a:pt x="488987" y="176502"/>
                  <a:pt x="508959" y="183018"/>
                  <a:pt x="526473" y="193964"/>
                </a:cubicBezTo>
                <a:cubicBezTo>
                  <a:pt x="546054" y="206202"/>
                  <a:pt x="561706" y="224314"/>
                  <a:pt x="581891" y="235528"/>
                </a:cubicBezTo>
                <a:cubicBezTo>
                  <a:pt x="606744" y="249335"/>
                  <a:pt x="661617" y="266721"/>
                  <a:pt x="692728" y="277091"/>
                </a:cubicBezTo>
                <a:cubicBezTo>
                  <a:pt x="789024" y="341289"/>
                  <a:pt x="667989" y="264721"/>
                  <a:pt x="803564" y="332509"/>
                </a:cubicBezTo>
                <a:cubicBezTo>
                  <a:pt x="818457" y="339956"/>
                  <a:pt x="830235" y="352772"/>
                  <a:pt x="845128" y="360219"/>
                </a:cubicBezTo>
                <a:cubicBezTo>
                  <a:pt x="867372" y="371341"/>
                  <a:pt x="891674" y="377828"/>
                  <a:pt x="914400" y="387928"/>
                </a:cubicBezTo>
                <a:cubicBezTo>
                  <a:pt x="1007547" y="429327"/>
                  <a:pt x="930699" y="405858"/>
                  <a:pt x="1025237" y="429491"/>
                </a:cubicBezTo>
                <a:cubicBezTo>
                  <a:pt x="1039091" y="438727"/>
                  <a:pt x="1051584" y="450437"/>
                  <a:pt x="1066800" y="457200"/>
                </a:cubicBezTo>
                <a:cubicBezTo>
                  <a:pt x="1093491" y="469063"/>
                  <a:pt x="1149928" y="484909"/>
                  <a:pt x="1149928" y="484909"/>
                </a:cubicBezTo>
                <a:cubicBezTo>
                  <a:pt x="1163782" y="494146"/>
                  <a:pt x="1176598" y="505172"/>
                  <a:pt x="1191491" y="512619"/>
                </a:cubicBezTo>
                <a:cubicBezTo>
                  <a:pt x="1296092" y="564920"/>
                  <a:pt x="1227529" y="516321"/>
                  <a:pt x="1343891" y="568037"/>
                </a:cubicBezTo>
                <a:cubicBezTo>
                  <a:pt x="1453187" y="616613"/>
                  <a:pt x="1320911" y="579284"/>
                  <a:pt x="1427018" y="609600"/>
                </a:cubicBezTo>
                <a:cubicBezTo>
                  <a:pt x="1445327" y="614831"/>
                  <a:pt x="1464199" y="617983"/>
                  <a:pt x="1482437" y="623455"/>
                </a:cubicBezTo>
                <a:cubicBezTo>
                  <a:pt x="1510413" y="631848"/>
                  <a:pt x="1565564" y="651164"/>
                  <a:pt x="1565564" y="651164"/>
                </a:cubicBezTo>
                <a:cubicBezTo>
                  <a:pt x="1645213" y="757362"/>
                  <a:pt x="1567656" y="666761"/>
                  <a:pt x="1648691" y="734291"/>
                </a:cubicBezTo>
                <a:cubicBezTo>
                  <a:pt x="1663743" y="746834"/>
                  <a:pt x="1690255" y="756262"/>
                  <a:pt x="1690255" y="775855"/>
                </a:cubicBezTo>
                <a:cubicBezTo>
                  <a:pt x="1690255" y="790459"/>
                  <a:pt x="1662114" y="767753"/>
                  <a:pt x="1648691" y="762000"/>
                </a:cubicBezTo>
                <a:cubicBezTo>
                  <a:pt x="1629708" y="753864"/>
                  <a:pt x="1610983" y="744917"/>
                  <a:pt x="1593273" y="734291"/>
                </a:cubicBezTo>
                <a:cubicBezTo>
                  <a:pt x="1474177" y="662833"/>
                  <a:pt x="1552184" y="692885"/>
                  <a:pt x="1468582" y="665019"/>
                </a:cubicBezTo>
                <a:cubicBezTo>
                  <a:pt x="1420966" y="617401"/>
                  <a:pt x="1460942" y="651537"/>
                  <a:pt x="1385455" y="609600"/>
                </a:cubicBezTo>
                <a:cubicBezTo>
                  <a:pt x="1326340" y="576759"/>
                  <a:pt x="1318894" y="565241"/>
                  <a:pt x="1260764" y="540328"/>
                </a:cubicBezTo>
                <a:cubicBezTo>
                  <a:pt x="1227540" y="526089"/>
                  <a:pt x="1198943" y="522665"/>
                  <a:pt x="1163782" y="512619"/>
                </a:cubicBezTo>
                <a:cubicBezTo>
                  <a:pt x="1149740" y="508607"/>
                  <a:pt x="1135280" y="505295"/>
                  <a:pt x="1122218" y="498764"/>
                </a:cubicBezTo>
                <a:cubicBezTo>
                  <a:pt x="1107325" y="491317"/>
                  <a:pt x="1096303" y="476745"/>
                  <a:pt x="1080655" y="471055"/>
                </a:cubicBezTo>
                <a:cubicBezTo>
                  <a:pt x="928367" y="415678"/>
                  <a:pt x="1018252" y="464108"/>
                  <a:pt x="914400" y="429491"/>
                </a:cubicBezTo>
                <a:cubicBezTo>
                  <a:pt x="900546" y="424873"/>
                  <a:pt x="886511" y="420765"/>
                  <a:pt x="872837" y="415637"/>
                </a:cubicBezTo>
                <a:cubicBezTo>
                  <a:pt x="849551" y="406905"/>
                  <a:pt x="827157" y="395793"/>
                  <a:pt x="803564" y="387928"/>
                </a:cubicBezTo>
                <a:cubicBezTo>
                  <a:pt x="785500" y="381907"/>
                  <a:pt x="766384" y="379544"/>
                  <a:pt x="748146" y="374073"/>
                </a:cubicBezTo>
                <a:cubicBezTo>
                  <a:pt x="720170" y="365680"/>
                  <a:pt x="692727" y="355601"/>
                  <a:pt x="665018" y="346364"/>
                </a:cubicBezTo>
                <a:cubicBezTo>
                  <a:pt x="651164" y="341746"/>
                  <a:pt x="636517" y="339040"/>
                  <a:pt x="623455" y="332509"/>
                </a:cubicBezTo>
                <a:cubicBezTo>
                  <a:pt x="605359" y="323461"/>
                  <a:pt x="503599" y="278310"/>
                  <a:pt x="471055" y="249382"/>
                </a:cubicBezTo>
                <a:cubicBezTo>
                  <a:pt x="294738" y="92655"/>
                  <a:pt x="455985" y="202228"/>
                  <a:pt x="346364" y="152400"/>
                </a:cubicBezTo>
                <a:cubicBezTo>
                  <a:pt x="308760" y="135307"/>
                  <a:pt x="264736" y="126189"/>
                  <a:pt x="235528" y="96982"/>
                </a:cubicBezTo>
                <a:cubicBezTo>
                  <a:pt x="226291" y="87746"/>
                  <a:pt x="218018" y="77433"/>
                  <a:pt x="207818" y="69273"/>
                </a:cubicBezTo>
                <a:cubicBezTo>
                  <a:pt x="194816" y="58871"/>
                  <a:pt x="150607" y="35874"/>
                  <a:pt x="166255" y="41564"/>
                </a:cubicBezTo>
                <a:cubicBezTo>
                  <a:pt x="232362" y="65603"/>
                  <a:pt x="295564" y="96982"/>
                  <a:pt x="360218" y="124691"/>
                </a:cubicBezTo>
                <a:cubicBezTo>
                  <a:pt x="392545" y="138546"/>
                  <a:pt x="422507" y="160473"/>
                  <a:pt x="457200" y="166255"/>
                </a:cubicBezTo>
                <a:cubicBezTo>
                  <a:pt x="484909" y="170873"/>
                  <a:pt x="512860" y="174223"/>
                  <a:pt x="540328" y="180109"/>
                </a:cubicBezTo>
                <a:cubicBezTo>
                  <a:pt x="652173" y="204076"/>
                  <a:pt x="625149" y="181804"/>
                  <a:pt x="665018" y="221673"/>
                </a:cubicBezTo>
                <a:lnTo>
                  <a:pt x="651164" y="360219"/>
                </a:lnTo>
                <a:lnTo>
                  <a:pt x="651164" y="36021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853055" y="685800"/>
            <a:ext cx="2396836" cy="1267691"/>
          </a:xfrm>
          <a:prstGeom prst="ellipse">
            <a:avLst/>
          </a:prstGeom>
          <a:solidFill>
            <a:srgbClr val="00B0F0"/>
          </a:solid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This car is covered with dirt from the volcano</a:t>
            </a:r>
            <a:endParaRPr lang="en-US" dirty="0"/>
          </a:p>
        </p:txBody>
      </p:sp>
    </p:spTree>
    <p:extLst>
      <p:ext uri="{BB962C8B-B14F-4D97-AF65-F5344CB8AC3E}">
        <p14:creationId xmlns:p14="http://schemas.microsoft.com/office/powerpoint/2010/main" val="4769447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Studying volcanos</a:t>
            </a:r>
            <a:endParaRPr lang="en-US" dirty="0"/>
          </a:p>
        </p:txBody>
      </p:sp>
      <p:sp>
        <p:nvSpPr>
          <p:cNvPr id="3" name="Content Placeholder 2"/>
          <p:cNvSpPr>
            <a:spLocks noGrp="1"/>
          </p:cNvSpPr>
          <p:nvPr>
            <p:ph sz="quarter" idx="13"/>
          </p:nvPr>
        </p:nvSpPr>
        <p:spPr>
          <a:xfrm>
            <a:off x="473146" y="1625600"/>
            <a:ext cx="7575549" cy="3930650"/>
          </a:xfrm>
        </p:spPr>
        <p:txBody>
          <a:bodyPr>
            <a:normAutofit fontScale="92500" lnSpcReduction="20000"/>
          </a:bodyPr>
          <a:lstStyle/>
          <a:p>
            <a:pPr marL="0" indent="0">
              <a:buNone/>
            </a:pPr>
            <a:r>
              <a:rPr lang="en-US" sz="3200" dirty="0" smtClean="0"/>
              <a:t>     scientists watch volcanos and measure their activity. Scientists try to predict when a volcano is about to erupt. People can be warned to leave the area to stay safe. When volcanos have side effects scientists wright them down and if a volcano has a side effect before its going to erupt then scientists will warn people.</a:t>
            </a:r>
          </a:p>
        </p:txBody>
      </p:sp>
      <p:pic>
        <p:nvPicPr>
          <p:cNvPr id="4" name="Picture 3"/>
          <p:cNvPicPr>
            <a:picLocks noChangeAspect="1"/>
          </p:cNvPicPr>
          <p:nvPr/>
        </p:nvPicPr>
        <p:blipFill>
          <a:blip r:embed="rId2"/>
          <a:stretch>
            <a:fillRect/>
          </a:stretch>
        </p:blipFill>
        <p:spPr>
          <a:xfrm>
            <a:off x="8049881" y="2266950"/>
            <a:ext cx="3492500" cy="2324100"/>
          </a:xfrm>
          <a:prstGeom prst="rect">
            <a:avLst/>
          </a:prstGeom>
        </p:spPr>
      </p:pic>
    </p:spTree>
    <p:extLst>
      <p:ext uri="{BB962C8B-B14F-4D97-AF65-F5344CB8AC3E}">
        <p14:creationId xmlns:p14="http://schemas.microsoft.com/office/powerpoint/2010/main" val="188366977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7" presetClass="emph" presetSubtype="0" fill="remove" nodeType="clickEffect">
                                  <p:stCondLst>
                                    <p:cond delay="0"/>
                                  </p:stCondLst>
                                  <p:childTnLst>
                                    <p:animClr clrSpc="rgb" dir="cw">
                                      <p:cBhvr override="childStyle">
                                        <p:cTn id="15" dur="250" autoRev="1" fill="remove"/>
                                        <p:tgtEl>
                                          <p:spTgt spid="4"/>
                                        </p:tgtEl>
                                        <p:attrNameLst>
                                          <p:attrName>style.color</p:attrName>
                                        </p:attrNameLst>
                                      </p:cBhvr>
                                      <p:to>
                                        <a:schemeClr val="bg1"/>
                                      </p:to>
                                    </p:animClr>
                                    <p:animClr clrSpc="rgb" dir="cw">
                                      <p:cBhvr>
                                        <p:cTn id="16" dur="250" autoRev="1" fill="remove"/>
                                        <p:tgtEl>
                                          <p:spTgt spid="4"/>
                                        </p:tgtEl>
                                        <p:attrNameLst>
                                          <p:attrName>fillcolor</p:attrName>
                                        </p:attrNameLst>
                                      </p:cBhvr>
                                      <p:to>
                                        <a:schemeClr val="bg1"/>
                                      </p:to>
                                    </p:animClr>
                                    <p:set>
                                      <p:cBhvr>
                                        <p:cTn id="17" dur="250" autoRev="1" fill="remove"/>
                                        <p:tgtEl>
                                          <p:spTgt spid="4"/>
                                        </p:tgtEl>
                                        <p:attrNameLst>
                                          <p:attrName>fill.type</p:attrName>
                                        </p:attrNameLst>
                                      </p:cBhvr>
                                      <p:to>
                                        <p:strVal val="solid"/>
                                      </p:to>
                                    </p:set>
                                    <p:set>
                                      <p:cBhvr>
                                        <p:cTn id="18" dur="250" autoRev="1" fill="remove"/>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Mount tambora</a:t>
            </a:r>
            <a:endParaRPr lang="en-US" dirty="0"/>
          </a:p>
        </p:txBody>
      </p:sp>
      <p:sp>
        <p:nvSpPr>
          <p:cNvPr id="3" name="Content Placeholder 2"/>
          <p:cNvSpPr>
            <a:spLocks noGrp="1"/>
          </p:cNvSpPr>
          <p:nvPr>
            <p:ph sz="quarter" idx="13"/>
          </p:nvPr>
        </p:nvSpPr>
        <p:spPr>
          <a:xfrm>
            <a:off x="685800" y="1497204"/>
            <a:ext cx="9674051" cy="3877381"/>
          </a:xfrm>
        </p:spPr>
        <p:txBody>
          <a:bodyPr>
            <a:normAutofit/>
          </a:bodyPr>
          <a:lstStyle/>
          <a:p>
            <a:pPr marL="0" indent="0">
              <a:buNone/>
            </a:pPr>
            <a:r>
              <a:rPr lang="en-US" sz="2400" dirty="0" smtClean="0"/>
              <a:t>    The 1815 eruption of mount tambora was the most powerful eruption in recorded history. The eruption of the volcano, on the island of Sumbawa in the Dutch east Indonesia, reached a climax on April 10 1815 and was followed by three years of increased steaming and small phreatic eruptions. The eruption column lowered global temperatures. And some experts believe this led to global cooling. 11,000-12,000 people were killed during the eruption and the estimate of 92,000 people were killed.</a:t>
            </a:r>
            <a:endParaRPr lang="en-US" sz="2400" dirty="0"/>
          </a:p>
        </p:txBody>
      </p:sp>
    </p:spTree>
    <p:extLst>
      <p:ext uri="{BB962C8B-B14F-4D97-AF65-F5344CB8AC3E}">
        <p14:creationId xmlns:p14="http://schemas.microsoft.com/office/powerpoint/2010/main" val="5060246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96637" y="226638"/>
            <a:ext cx="10396882" cy="1151965"/>
          </a:xfrm>
          <a:prstGeom prst="rect">
            <a:avLst/>
          </a:prstGeom>
        </p:spPr>
        <p:txBody>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pPr algn="ctr"/>
            <a:r>
              <a:rPr lang="en-US" sz="8800" dirty="0">
                <a:solidFill>
                  <a:srgbClr val="00B0F0"/>
                </a:solidFill>
              </a:rPr>
              <a:t>!</a:t>
            </a:r>
            <a:r>
              <a:rPr lang="en-US" sz="8800" dirty="0" smtClean="0"/>
              <a:t>Mount tambura</a:t>
            </a:r>
            <a:r>
              <a:rPr lang="en-US" sz="8800" dirty="0" smtClean="0">
                <a:solidFill>
                  <a:srgbClr val="7030A0"/>
                </a:solidFill>
              </a:rPr>
              <a:t>!</a:t>
            </a:r>
            <a:endParaRPr lang="en-US" sz="8800" dirty="0"/>
          </a:p>
        </p:txBody>
      </p:sp>
      <p:pic>
        <p:nvPicPr>
          <p:cNvPr id="6" name="Picture 5"/>
          <p:cNvPicPr>
            <a:picLocks noChangeAspect="1"/>
          </p:cNvPicPr>
          <p:nvPr/>
        </p:nvPicPr>
        <p:blipFill rotWithShape="1">
          <a:blip r:embed="rId2"/>
          <a:srcRect r="21554"/>
          <a:stretch/>
        </p:blipFill>
        <p:spPr>
          <a:xfrm>
            <a:off x="248979" y="1837765"/>
            <a:ext cx="5476427" cy="3509196"/>
          </a:xfrm>
          <a:prstGeom prst="rect">
            <a:avLst/>
          </a:prstGeom>
        </p:spPr>
      </p:pic>
      <p:pic>
        <p:nvPicPr>
          <p:cNvPr id="5" name="Picture 4"/>
          <p:cNvPicPr>
            <a:picLocks noChangeAspect="1"/>
          </p:cNvPicPr>
          <p:nvPr/>
        </p:nvPicPr>
        <p:blipFill>
          <a:blip r:embed="rId3"/>
          <a:stretch>
            <a:fillRect/>
          </a:stretch>
        </p:blipFill>
        <p:spPr>
          <a:xfrm>
            <a:off x="5268206" y="1378603"/>
            <a:ext cx="2496898" cy="1645683"/>
          </a:xfrm>
          <a:prstGeom prst="rect">
            <a:avLst/>
          </a:prstGeom>
        </p:spPr>
      </p:pic>
      <p:pic>
        <p:nvPicPr>
          <p:cNvPr id="2" name="Picture 1"/>
          <p:cNvPicPr>
            <a:picLocks noChangeAspect="1"/>
          </p:cNvPicPr>
          <p:nvPr/>
        </p:nvPicPr>
        <p:blipFill>
          <a:blip r:embed="rId4"/>
          <a:stretch>
            <a:fillRect/>
          </a:stretch>
        </p:blipFill>
        <p:spPr>
          <a:xfrm>
            <a:off x="5365440" y="2769105"/>
            <a:ext cx="5613621" cy="2577856"/>
          </a:xfrm>
          <a:prstGeom prst="rect">
            <a:avLst/>
          </a:prstGeom>
        </p:spPr>
      </p:pic>
    </p:spTree>
    <p:extLst>
      <p:ext uri="{BB962C8B-B14F-4D97-AF65-F5344CB8AC3E}">
        <p14:creationId xmlns:p14="http://schemas.microsoft.com/office/powerpoint/2010/main" val="991097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80">
                                          <p:stCondLst>
                                            <p:cond delay="0"/>
                                          </p:stCondLst>
                                        </p:cTn>
                                        <p:tgtEl>
                                          <p:spTgt spid="2"/>
                                        </p:tgtEl>
                                      </p:cBhvr>
                                    </p:animEffect>
                                    <p:anim calcmode="lin" valueType="num">
                                      <p:cBhvr>
                                        <p:cTn id="2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8" dur="26">
                                          <p:stCondLst>
                                            <p:cond delay="650"/>
                                          </p:stCondLst>
                                        </p:cTn>
                                        <p:tgtEl>
                                          <p:spTgt spid="2"/>
                                        </p:tgtEl>
                                      </p:cBhvr>
                                      <p:to x="100000" y="60000"/>
                                    </p:animScale>
                                    <p:animScale>
                                      <p:cBhvr>
                                        <p:cTn id="29" dur="166" decel="50000">
                                          <p:stCondLst>
                                            <p:cond delay="676"/>
                                          </p:stCondLst>
                                        </p:cTn>
                                        <p:tgtEl>
                                          <p:spTgt spid="2"/>
                                        </p:tgtEl>
                                      </p:cBhvr>
                                      <p:to x="100000" y="100000"/>
                                    </p:animScale>
                                    <p:animScale>
                                      <p:cBhvr>
                                        <p:cTn id="30" dur="26">
                                          <p:stCondLst>
                                            <p:cond delay="1312"/>
                                          </p:stCondLst>
                                        </p:cTn>
                                        <p:tgtEl>
                                          <p:spTgt spid="2"/>
                                        </p:tgtEl>
                                      </p:cBhvr>
                                      <p:to x="100000" y="80000"/>
                                    </p:animScale>
                                    <p:animScale>
                                      <p:cBhvr>
                                        <p:cTn id="31" dur="166" decel="50000">
                                          <p:stCondLst>
                                            <p:cond delay="1338"/>
                                          </p:stCondLst>
                                        </p:cTn>
                                        <p:tgtEl>
                                          <p:spTgt spid="2"/>
                                        </p:tgtEl>
                                      </p:cBhvr>
                                      <p:to x="100000" y="100000"/>
                                    </p:animScale>
                                    <p:animScale>
                                      <p:cBhvr>
                                        <p:cTn id="32" dur="26">
                                          <p:stCondLst>
                                            <p:cond delay="1642"/>
                                          </p:stCondLst>
                                        </p:cTn>
                                        <p:tgtEl>
                                          <p:spTgt spid="2"/>
                                        </p:tgtEl>
                                      </p:cBhvr>
                                      <p:to x="100000" y="90000"/>
                                    </p:animScale>
                                    <p:animScale>
                                      <p:cBhvr>
                                        <p:cTn id="33" dur="166" decel="50000">
                                          <p:stCondLst>
                                            <p:cond delay="1668"/>
                                          </p:stCondLst>
                                        </p:cTn>
                                        <p:tgtEl>
                                          <p:spTgt spid="2"/>
                                        </p:tgtEl>
                                      </p:cBhvr>
                                      <p:to x="100000" y="100000"/>
                                    </p:animScale>
                                    <p:animScale>
                                      <p:cBhvr>
                                        <p:cTn id="34" dur="26">
                                          <p:stCondLst>
                                            <p:cond delay="1808"/>
                                          </p:stCondLst>
                                        </p:cTn>
                                        <p:tgtEl>
                                          <p:spTgt spid="2"/>
                                        </p:tgtEl>
                                      </p:cBhvr>
                                      <p:to x="100000" y="95000"/>
                                    </p:animScale>
                                    <p:animScale>
                                      <p:cBhvr>
                                        <p:cTn id="35"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Main Event</Template>
  <TotalTime>890</TotalTime>
  <Words>404</Words>
  <Application>Microsoft Office PowerPoint</Application>
  <PresentationFormat>Widescreen</PresentationFormat>
  <Paragraphs>23</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Impact</vt:lpstr>
      <vt:lpstr>Main Event</vt:lpstr>
      <vt:lpstr>!Volcanos!</vt:lpstr>
      <vt:lpstr>introduction</vt:lpstr>
      <vt:lpstr>What is it ?</vt:lpstr>
      <vt:lpstr>How dose it happen?</vt:lpstr>
      <vt:lpstr>Where are they?</vt:lpstr>
      <vt:lpstr>Volcano damage!</vt:lpstr>
      <vt:lpstr>Studying volcanos</vt:lpstr>
      <vt:lpstr>Mount tambora</vt:lpstr>
      <vt:lpstr>PowerPoint Presentation</vt:lpstr>
      <vt:lpstr>sources</vt:lpstr>
      <vt:lpstr>All done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volcanos</dc:title>
  <dc:creator>Tom Rodgers</dc:creator>
  <cp:lastModifiedBy>Hanwalt Proxy Student ID</cp:lastModifiedBy>
  <cp:revision>27</cp:revision>
  <dcterms:created xsi:type="dcterms:W3CDTF">2017-02-26T14:12:45Z</dcterms:created>
  <dcterms:modified xsi:type="dcterms:W3CDTF">2017-02-28T20:34:01Z</dcterms:modified>
</cp:coreProperties>
</file>